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7" r:id="rId2"/>
    <p:sldId id="277" r:id="rId3"/>
    <p:sldId id="278" r:id="rId4"/>
    <p:sldId id="279" r:id="rId5"/>
    <p:sldId id="280" r:id="rId6"/>
    <p:sldId id="293" r:id="rId7"/>
    <p:sldId id="294" r:id="rId8"/>
    <p:sldId id="295" r:id="rId9"/>
    <p:sldId id="296" r:id="rId10"/>
    <p:sldId id="297" r:id="rId11"/>
    <p:sldId id="298" r:id="rId12"/>
    <p:sldId id="281" r:id="rId13"/>
    <p:sldId id="282" r:id="rId14"/>
    <p:sldId id="283" r:id="rId15"/>
    <p:sldId id="284" r:id="rId16"/>
    <p:sldId id="285" r:id="rId17"/>
    <p:sldId id="261" r:id="rId18"/>
    <p:sldId id="268" r:id="rId19"/>
    <p:sldId id="267" r:id="rId20"/>
    <p:sldId id="269" r:id="rId21"/>
    <p:sldId id="266" r:id="rId22"/>
    <p:sldId id="286" r:id="rId23"/>
    <p:sldId id="287" r:id="rId24"/>
    <p:sldId id="292" r:id="rId25"/>
    <p:sldId id="291" r:id="rId2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3" autoAdjust="0"/>
    <p:restoredTop sz="93866" autoAdjust="0"/>
  </p:normalViewPr>
  <p:slideViewPr>
    <p:cSldViewPr snapToGrid="0">
      <p:cViewPr varScale="1">
        <p:scale>
          <a:sx n="104" d="100"/>
          <a:sy n="104" d="100"/>
        </p:scale>
        <p:origin x="936" y="2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uso Jussila" userId="cda048dd-bd49-4854-8682-217195f3255e" providerId="ADAL" clId="{6306CAFD-3F92-486F-BD61-3FBE137EE3D6}"/>
    <pc:docChg chg="undo custSel addSld modSld">
      <pc:chgData name="Juuso Jussila" userId="cda048dd-bd49-4854-8682-217195f3255e" providerId="ADAL" clId="{6306CAFD-3F92-486F-BD61-3FBE137EE3D6}" dt="2021-08-19T08:45:58.951" v="3555" actId="1076"/>
      <pc:docMkLst>
        <pc:docMk/>
      </pc:docMkLst>
      <pc:sldChg chg="addSp delSp modNotesTx">
        <pc:chgData name="Juuso Jussila" userId="cda048dd-bd49-4854-8682-217195f3255e" providerId="ADAL" clId="{6306CAFD-3F92-486F-BD61-3FBE137EE3D6}" dt="2021-08-18T07:42:36.228" v="3486" actId="20577"/>
        <pc:sldMkLst>
          <pc:docMk/>
          <pc:sldMk cId="3668444784" sldId="257"/>
        </pc:sldMkLst>
        <pc:spChg chg="add del">
          <ac:chgData name="Juuso Jussila" userId="cda048dd-bd49-4854-8682-217195f3255e" providerId="ADAL" clId="{6306CAFD-3F92-486F-BD61-3FBE137EE3D6}" dt="2021-08-18T07:42:33.492" v="3485"/>
          <ac:spMkLst>
            <pc:docMk/>
            <pc:sldMk cId="3668444784" sldId="257"/>
            <ac:spMk id="2" creationId="{9ED07A12-82E5-423E-9AAB-CDA43759126D}"/>
          </ac:spMkLst>
        </pc:spChg>
      </pc:sldChg>
      <pc:sldChg chg="modSp">
        <pc:chgData name="Juuso Jussila" userId="cda048dd-bd49-4854-8682-217195f3255e" providerId="ADAL" clId="{6306CAFD-3F92-486F-BD61-3FBE137EE3D6}" dt="2021-08-19T08:45:58.951" v="3555" actId="1076"/>
        <pc:sldMkLst>
          <pc:docMk/>
          <pc:sldMk cId="292909929" sldId="280"/>
        </pc:sldMkLst>
        <pc:spChg chg="mod">
          <ac:chgData name="Juuso Jussila" userId="cda048dd-bd49-4854-8682-217195f3255e" providerId="ADAL" clId="{6306CAFD-3F92-486F-BD61-3FBE137EE3D6}" dt="2021-08-19T08:45:58.951" v="3555" actId="1076"/>
          <ac:spMkLst>
            <pc:docMk/>
            <pc:sldMk cId="292909929" sldId="280"/>
            <ac:spMk id="2" creationId="{24906EBF-62E1-4F16-9BF8-AE27DE7E8ABE}"/>
          </ac:spMkLst>
        </pc:spChg>
        <pc:spChg chg="mod">
          <ac:chgData name="Juuso Jussila" userId="cda048dd-bd49-4854-8682-217195f3255e" providerId="ADAL" clId="{6306CAFD-3F92-486F-BD61-3FBE137EE3D6}" dt="2021-08-19T08:45:55.357" v="3554" actId="20577"/>
          <ac:spMkLst>
            <pc:docMk/>
            <pc:sldMk cId="292909929" sldId="280"/>
            <ac:spMk id="9" creationId="{BB56599A-9B65-483E-8B56-06F7FE762942}"/>
          </ac:spMkLst>
        </pc:spChg>
      </pc:sldChg>
      <pc:sldChg chg="delSp">
        <pc:chgData name="Juuso Jussila" userId="cda048dd-bd49-4854-8682-217195f3255e" providerId="ADAL" clId="{6306CAFD-3F92-486F-BD61-3FBE137EE3D6}" dt="2021-08-19T08:29:33.210" v="3487" actId="478"/>
        <pc:sldMkLst>
          <pc:docMk/>
          <pc:sldMk cId="478355377" sldId="285"/>
        </pc:sldMkLst>
        <pc:picChg chg="del">
          <ac:chgData name="Juuso Jussila" userId="cda048dd-bd49-4854-8682-217195f3255e" providerId="ADAL" clId="{6306CAFD-3F92-486F-BD61-3FBE137EE3D6}" dt="2021-08-19T08:29:33.210" v="3487" actId="478"/>
          <ac:picMkLst>
            <pc:docMk/>
            <pc:sldMk cId="478355377" sldId="285"/>
            <ac:picMk id="7" creationId="{3618C2AC-3995-42D5-A748-E9DE1CA2ACF8}"/>
          </ac:picMkLst>
        </pc:picChg>
      </pc:sldChg>
      <pc:sldChg chg="addSp modSp">
        <pc:chgData name="Juuso Jussila" userId="cda048dd-bd49-4854-8682-217195f3255e" providerId="ADAL" clId="{6306CAFD-3F92-486F-BD61-3FBE137EE3D6}" dt="2021-08-19T08:32:25.908" v="3550" actId="20577"/>
        <pc:sldMkLst>
          <pc:docMk/>
          <pc:sldMk cId="3421894542" sldId="292"/>
        </pc:sldMkLst>
        <pc:spChg chg="add mod">
          <ac:chgData name="Juuso Jussila" userId="cda048dd-bd49-4854-8682-217195f3255e" providerId="ADAL" clId="{6306CAFD-3F92-486F-BD61-3FBE137EE3D6}" dt="2021-08-19T08:32:25.908" v="3550" actId="20577"/>
          <ac:spMkLst>
            <pc:docMk/>
            <pc:sldMk cId="3421894542" sldId="292"/>
            <ac:spMk id="2" creationId="{96CB1FC5-8F40-4E65-9B0D-829F6E9B528E}"/>
          </ac:spMkLst>
        </pc:spChg>
      </pc:sldChg>
      <pc:sldChg chg="modSp">
        <pc:chgData name="Juuso Jussila" userId="cda048dd-bd49-4854-8682-217195f3255e" providerId="ADAL" clId="{6306CAFD-3F92-486F-BD61-3FBE137EE3D6}" dt="2021-08-12T05:32:20.144" v="897" actId="1076"/>
        <pc:sldMkLst>
          <pc:docMk/>
          <pc:sldMk cId="2107459429" sldId="293"/>
        </pc:sldMkLst>
        <pc:spChg chg="mod">
          <ac:chgData name="Juuso Jussila" userId="cda048dd-bd49-4854-8682-217195f3255e" providerId="ADAL" clId="{6306CAFD-3F92-486F-BD61-3FBE137EE3D6}" dt="2021-08-12T05:32:20.144" v="897" actId="1076"/>
          <ac:spMkLst>
            <pc:docMk/>
            <pc:sldMk cId="2107459429" sldId="293"/>
            <ac:spMk id="6" creationId="{36747DBE-32C9-4A70-82CC-EDF83641CBE2}"/>
          </ac:spMkLst>
        </pc:spChg>
      </pc:sldChg>
      <pc:sldChg chg="addSp delSp">
        <pc:chgData name="Juuso Jussila" userId="cda048dd-bd49-4854-8682-217195f3255e" providerId="ADAL" clId="{6306CAFD-3F92-486F-BD61-3FBE137EE3D6}" dt="2021-08-12T05:32:25.397" v="899"/>
        <pc:sldMkLst>
          <pc:docMk/>
          <pc:sldMk cId="2596086390" sldId="294"/>
        </pc:sldMkLst>
        <pc:spChg chg="del">
          <ac:chgData name="Juuso Jussila" userId="cda048dd-bd49-4854-8682-217195f3255e" providerId="ADAL" clId="{6306CAFD-3F92-486F-BD61-3FBE137EE3D6}" dt="2021-08-12T05:32:24.943" v="898" actId="478"/>
          <ac:spMkLst>
            <pc:docMk/>
            <pc:sldMk cId="2596086390" sldId="294"/>
            <ac:spMk id="6" creationId="{36747DBE-32C9-4A70-82CC-EDF83641CBE2}"/>
          </ac:spMkLst>
        </pc:spChg>
        <pc:spChg chg="add">
          <ac:chgData name="Juuso Jussila" userId="cda048dd-bd49-4854-8682-217195f3255e" providerId="ADAL" clId="{6306CAFD-3F92-486F-BD61-3FBE137EE3D6}" dt="2021-08-12T05:32:25.397" v="899"/>
          <ac:spMkLst>
            <pc:docMk/>
            <pc:sldMk cId="2596086390" sldId="294"/>
            <ac:spMk id="7" creationId="{99C8C05B-58EF-4329-8D7D-50067204FA03}"/>
          </ac:spMkLst>
        </pc:spChg>
      </pc:sldChg>
      <pc:sldChg chg="addSp delSp modSp modNotesTx">
        <pc:chgData name="Juuso Jussila" userId="cda048dd-bd49-4854-8682-217195f3255e" providerId="ADAL" clId="{6306CAFD-3F92-486F-BD61-3FBE137EE3D6}" dt="2021-08-12T05:32:31.193" v="901"/>
        <pc:sldMkLst>
          <pc:docMk/>
          <pc:sldMk cId="4045793032" sldId="295"/>
        </pc:sldMkLst>
        <pc:spChg chg="add mod">
          <ac:chgData name="Juuso Jussila" userId="cda048dd-bd49-4854-8682-217195f3255e" providerId="ADAL" clId="{6306CAFD-3F92-486F-BD61-3FBE137EE3D6}" dt="2021-08-12T05:31:13.108" v="867" actId="1076"/>
          <ac:spMkLst>
            <pc:docMk/>
            <pc:sldMk cId="4045793032" sldId="295"/>
            <ac:spMk id="2" creationId="{EC9369FD-0E38-4F15-8F10-384D3CEBD741}"/>
          </ac:spMkLst>
        </pc:spChg>
        <pc:spChg chg="del">
          <ac:chgData name="Juuso Jussila" userId="cda048dd-bd49-4854-8682-217195f3255e" providerId="ADAL" clId="{6306CAFD-3F92-486F-BD61-3FBE137EE3D6}" dt="2021-08-12T05:32:30.760" v="900" actId="478"/>
          <ac:spMkLst>
            <pc:docMk/>
            <pc:sldMk cId="4045793032" sldId="295"/>
            <ac:spMk id="6" creationId="{36747DBE-32C9-4A70-82CC-EDF83641CBE2}"/>
          </ac:spMkLst>
        </pc:spChg>
        <pc:spChg chg="mod">
          <ac:chgData name="Juuso Jussila" userId="cda048dd-bd49-4854-8682-217195f3255e" providerId="ADAL" clId="{6306CAFD-3F92-486F-BD61-3FBE137EE3D6}" dt="2021-08-12T05:31:45.700" v="894" actId="20577"/>
          <ac:spMkLst>
            <pc:docMk/>
            <pc:sldMk cId="4045793032" sldId="295"/>
            <ac:spMk id="7" creationId="{79391E8A-DF5E-47E8-B5FA-09D602DF3F4C}"/>
          </ac:spMkLst>
        </pc:spChg>
        <pc:spChg chg="add mod">
          <ac:chgData name="Juuso Jussila" userId="cda048dd-bd49-4854-8682-217195f3255e" providerId="ADAL" clId="{6306CAFD-3F92-486F-BD61-3FBE137EE3D6}" dt="2021-08-12T05:29:14.255" v="793" actId="1076"/>
          <ac:spMkLst>
            <pc:docMk/>
            <pc:sldMk cId="4045793032" sldId="295"/>
            <ac:spMk id="8" creationId="{E493C181-ECC9-40DD-B5A0-FEE35712088D}"/>
          </ac:spMkLst>
        </pc:spChg>
        <pc:spChg chg="add">
          <ac:chgData name="Juuso Jussila" userId="cda048dd-bd49-4854-8682-217195f3255e" providerId="ADAL" clId="{6306CAFD-3F92-486F-BD61-3FBE137EE3D6}" dt="2021-08-12T05:32:31.193" v="901"/>
          <ac:spMkLst>
            <pc:docMk/>
            <pc:sldMk cId="4045793032" sldId="295"/>
            <ac:spMk id="10" creationId="{297498D9-274D-43CC-8ECB-160F9C32228E}"/>
          </ac:spMkLst>
        </pc:spChg>
      </pc:sldChg>
      <pc:sldChg chg="addSp delSp modSp">
        <pc:chgData name="Juuso Jussila" userId="cda048dd-bd49-4854-8682-217195f3255e" providerId="ADAL" clId="{6306CAFD-3F92-486F-BD61-3FBE137EE3D6}" dt="2021-08-12T05:48:48.610" v="1684" actId="1076"/>
        <pc:sldMkLst>
          <pc:docMk/>
          <pc:sldMk cId="870978037" sldId="296"/>
        </pc:sldMkLst>
        <pc:spChg chg="add mod">
          <ac:chgData name="Juuso Jussila" userId="cda048dd-bd49-4854-8682-217195f3255e" providerId="ADAL" clId="{6306CAFD-3F92-486F-BD61-3FBE137EE3D6}" dt="2021-08-12T05:48:48.610" v="1684" actId="1076"/>
          <ac:spMkLst>
            <pc:docMk/>
            <pc:sldMk cId="870978037" sldId="296"/>
            <ac:spMk id="2" creationId="{9AF9DAE5-93E9-49BC-B3C4-8EC49E2461BE}"/>
          </ac:spMkLst>
        </pc:spChg>
        <pc:spChg chg="del mod">
          <ac:chgData name="Juuso Jussila" userId="cda048dd-bd49-4854-8682-217195f3255e" providerId="ADAL" clId="{6306CAFD-3F92-486F-BD61-3FBE137EE3D6}" dt="2021-08-12T05:32:39.354" v="903" actId="478"/>
          <ac:spMkLst>
            <pc:docMk/>
            <pc:sldMk cId="870978037" sldId="296"/>
            <ac:spMk id="6" creationId="{36747DBE-32C9-4A70-82CC-EDF83641CBE2}"/>
          </ac:spMkLst>
        </pc:spChg>
        <pc:spChg chg="add mod">
          <ac:chgData name="Juuso Jussila" userId="cda048dd-bd49-4854-8682-217195f3255e" providerId="ADAL" clId="{6306CAFD-3F92-486F-BD61-3FBE137EE3D6}" dt="2021-08-12T05:32:52.267" v="918" actId="1076"/>
          <ac:spMkLst>
            <pc:docMk/>
            <pc:sldMk cId="870978037" sldId="296"/>
            <ac:spMk id="7" creationId="{F4F5F98F-A4C8-45A6-B740-ACFDF29AA2E3}"/>
          </ac:spMkLst>
        </pc:spChg>
      </pc:sldChg>
      <pc:sldChg chg="modSp add">
        <pc:chgData name="Juuso Jussila" userId="cda048dd-bd49-4854-8682-217195f3255e" providerId="ADAL" clId="{6306CAFD-3F92-486F-BD61-3FBE137EE3D6}" dt="2021-08-12T06:04:38.441" v="2345" actId="1076"/>
        <pc:sldMkLst>
          <pc:docMk/>
          <pc:sldMk cId="2865832782" sldId="297"/>
        </pc:sldMkLst>
        <pc:spChg chg="mod">
          <ac:chgData name="Juuso Jussila" userId="cda048dd-bd49-4854-8682-217195f3255e" providerId="ADAL" clId="{6306CAFD-3F92-486F-BD61-3FBE137EE3D6}" dt="2021-08-12T06:04:38.441" v="2345" actId="1076"/>
          <ac:spMkLst>
            <pc:docMk/>
            <pc:sldMk cId="2865832782" sldId="297"/>
            <ac:spMk id="2" creationId="{9AF9DAE5-93E9-49BC-B3C4-8EC49E2461BE}"/>
          </ac:spMkLst>
        </pc:spChg>
      </pc:sldChg>
      <pc:sldChg chg="modSp add">
        <pc:chgData name="Juuso Jussila" userId="cda048dd-bd49-4854-8682-217195f3255e" providerId="ADAL" clId="{6306CAFD-3F92-486F-BD61-3FBE137EE3D6}" dt="2021-08-12T08:55:28.011" v="3471" actId="20577"/>
        <pc:sldMkLst>
          <pc:docMk/>
          <pc:sldMk cId="1216218388" sldId="298"/>
        </pc:sldMkLst>
        <pc:spChg chg="mod">
          <ac:chgData name="Juuso Jussila" userId="cda048dd-bd49-4854-8682-217195f3255e" providerId="ADAL" clId="{6306CAFD-3F92-486F-BD61-3FBE137EE3D6}" dt="2021-08-12T08:55:28.011" v="3471" actId="20577"/>
          <ac:spMkLst>
            <pc:docMk/>
            <pc:sldMk cId="1216218388" sldId="298"/>
            <ac:spMk id="2" creationId="{9AF9DAE5-93E9-49BC-B3C4-8EC49E2461B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A50B59-F7F8-45BC-93D2-7F64B38D42E6}" type="datetimeFigureOut">
              <a:rPr lang="fi-FI" smtClean="0"/>
              <a:t>14.10.2021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E623FD-F0E3-4B7C-8911-DA838C50C9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3215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Tiesitkö, että jo muutaman minuutin kevyt liikuskelu voi parantaa opiskelijan vireystilaa ja oppimista?</a:t>
            </a:r>
          </a:p>
          <a:p>
            <a:r>
              <a:rPr lang="fi-FI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fi-FI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Koulutuksessa käydään läpi tutkimusnäyttöä korkeakouluopiskelijoiden liikunta-aktiivisuudesta sekä taukoliikunnan </a:t>
            </a:r>
            <a:r>
              <a:rPr lang="fi-FI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hyvinvointivaikutuksista</a:t>
            </a:r>
            <a:r>
              <a:rPr lang="fi-FI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fi-FI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Koulutuksessa tutustutaan myös konkreettisiin liikettä lisääviin opetus- ja taukomenetelmiin, joita voit hyödyntää omassa opetuksessasi.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623FD-F0E3-4B7C-8911-DA838C50C99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9180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623FD-F0E3-4B7C-8911-DA838C50C99D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8770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623FD-F0E3-4B7C-8911-DA838C50C99D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30863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623FD-F0E3-4B7C-8911-DA838C50C99D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21884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623FD-F0E3-4B7C-8911-DA838C50C99D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33464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623FD-F0E3-4B7C-8911-DA838C50C99D}" type="slidenum">
              <a:rPr lang="fi-FI" smtClean="0"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05693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623FD-F0E3-4B7C-8911-DA838C50C99D}" type="slidenum">
              <a:rPr lang="fi-FI" smtClean="0"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9043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623FD-F0E3-4B7C-8911-DA838C50C99D}" type="slidenum">
              <a:rPr lang="fi-FI" smtClean="0"/>
              <a:t>22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695727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623FD-F0E3-4B7C-8911-DA838C50C99D}" type="slidenum">
              <a:rPr lang="fi-FI" smtClean="0"/>
              <a:t>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48528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623FD-F0E3-4B7C-8911-DA838C50C99D}" type="slidenum">
              <a:rPr lang="fi-FI" smtClean="0"/>
              <a:t>24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50027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623FD-F0E3-4B7C-8911-DA838C50C99D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58849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623FD-F0E3-4B7C-8911-DA838C50C99D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42187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Subjektiiviset arviot liikunnan (arviot yläkanttiin) ja paikallaanolon (arviot alakanttiin) määrästä eroavat yleensä noin 15-30% todellisista luvuista (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Clark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ym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. 2015;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Celis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-Morales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ym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. 2012).</a:t>
            </a:r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623FD-F0E3-4B7C-8911-DA838C50C99D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90977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623FD-F0E3-4B7C-8911-DA838C50C99D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54485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623FD-F0E3-4B7C-8911-DA838C50C99D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21529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Säännöllisen liikunnan (myös kevyen) terveysvaikutuksia.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623FD-F0E3-4B7C-8911-DA838C50C99D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14364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623FD-F0E3-4B7C-8911-DA838C50C99D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24461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623FD-F0E3-4B7C-8911-DA838C50C99D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2255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2534A-DB07-473D-AC91-E4A3437F4C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F9707C-E2A8-45FD-A0AB-4F023A285C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4EB918-DDFD-47EB-8301-C2B470941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D9561-EF15-4933-B945-A25767A851DB}" type="datetimeFigureOut">
              <a:rPr lang="fi-FI" smtClean="0"/>
              <a:t>14.10.2021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FB62EB-D34C-4012-8958-1D3B27325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35427B-3A43-4E2C-8DE6-13C108367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52FDB-1D95-49E2-8A06-4C6EE09F31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4221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34C36-E416-43DC-9689-05FCDA1F0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FF22F6-652E-4587-86BE-FF7C8E36BA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9C542-B5DA-4B69-9231-C00F72EE0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D9561-EF15-4933-B945-A25767A851DB}" type="datetimeFigureOut">
              <a:rPr lang="fi-FI" smtClean="0"/>
              <a:t>14.10.2021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A64774-7D3F-4468-8EA3-8C0E0DB67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959553-D3CC-4896-AFE2-D09AF860D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52FDB-1D95-49E2-8A06-4C6EE09F31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0605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9561A9-58DA-482D-A1E9-0F8EAB7A36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D425F7-9357-474F-B9EE-23FF30F32E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24AEB5-8F81-4ADD-8F15-FBDC021D6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D9561-EF15-4933-B945-A25767A851DB}" type="datetimeFigureOut">
              <a:rPr lang="fi-FI" smtClean="0"/>
              <a:t>14.10.2021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253B2C-AA5A-444E-A24F-EC56B4488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DBE10E-0031-4587-800E-CD0BA5359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52FDB-1D95-49E2-8A06-4C6EE09F31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43804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0" y="2988727"/>
            <a:ext cx="12192000" cy="533955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 dirty="0" err="1"/>
              <a:t>Kiitos</a:t>
            </a:r>
            <a:r>
              <a:rPr lang="en-US" dirty="0"/>
              <a:t> </a:t>
            </a:r>
            <a:r>
              <a:rPr lang="en-US" dirty="0" err="1"/>
              <a:t>mielenkiinnostanne</a:t>
            </a:r>
            <a:r>
              <a:rPr lang="en-US" dirty="0"/>
              <a:t>!</a:t>
            </a:r>
            <a:endParaRPr lang="fi-FI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3253376"/>
            <a:ext cx="3664275" cy="3604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2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9309D-0977-4220-99AF-EE719DEFA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50C0A-DA7F-4108-9D21-68CB65CF8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AA3454-0850-49D8-9099-33347280C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D9561-EF15-4933-B945-A25767A851DB}" type="datetimeFigureOut">
              <a:rPr lang="fi-FI" smtClean="0"/>
              <a:t>14.10.2021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91567-08BD-4507-B4FD-5902DAFFE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5F380E-8B79-4439-A74D-1768D763C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52FDB-1D95-49E2-8A06-4C6EE09F31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1764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5470B-26D9-4781-B467-8414640F1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839FFE-A2B7-4C49-8049-2DB5C14FFA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C382E4-B152-4A89-87CC-0F8D72B02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D9561-EF15-4933-B945-A25767A851DB}" type="datetimeFigureOut">
              <a:rPr lang="fi-FI" smtClean="0"/>
              <a:t>14.10.2021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0EF886-E399-4E5D-BE6A-2F0026816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20A1B-3111-4D8E-A5DB-87F6F916A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52FDB-1D95-49E2-8A06-4C6EE09F31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3172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3522B-BB30-4D78-88BD-B3476D62A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61E0E-7F37-4BD5-BA10-8B2C0C29EA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BAF9B7-AAAB-45C7-9CE7-5DD43C1C96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6782B0-495F-4671-B819-BBCD4A6B7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D9561-EF15-4933-B945-A25767A851DB}" type="datetimeFigureOut">
              <a:rPr lang="fi-FI" smtClean="0"/>
              <a:t>14.10.2021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F1363F-6518-42C9-972A-CF39224D1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C94561-F5CF-4016-AB39-5A2D29819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52FDB-1D95-49E2-8A06-4C6EE09F31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7485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0ECAB-B31C-4846-98A1-B90F38CE9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959DA4-54ED-4FA3-917E-E8F572C0E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74E9E-1D92-46FF-9F4A-8EB44E1FB9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3095AC-94EE-455E-81AD-99F0F9C1C7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3A7A9F-AD0E-4A21-9AA9-E2C7B0E06D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D30F40-0C75-4204-AFE3-23C90002C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D9561-EF15-4933-B945-A25767A851DB}" type="datetimeFigureOut">
              <a:rPr lang="fi-FI" smtClean="0"/>
              <a:t>14.10.2021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0BFA69-4E56-4864-B392-AE7D7DC30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0F6C6A-A5EA-41FE-85D0-1F0D1E146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52FDB-1D95-49E2-8A06-4C6EE09F31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342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451C8-6D6A-4E3C-BFFF-B0FAB305A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7CE1C7-F00F-48B9-8060-64F433851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D9561-EF15-4933-B945-A25767A851DB}" type="datetimeFigureOut">
              <a:rPr lang="fi-FI" smtClean="0"/>
              <a:t>14.10.2021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FA49A2-6F28-4035-BF86-507D1F4BB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683F16-A633-456E-897C-1A606927D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52FDB-1D95-49E2-8A06-4C6EE09F31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974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C220FE-E13D-4379-9322-3958EDBAF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D9561-EF15-4933-B945-A25767A851DB}" type="datetimeFigureOut">
              <a:rPr lang="fi-FI" smtClean="0"/>
              <a:t>14.10.2021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7D1B69-BF24-4523-9EB2-504CFEC86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7C56BA-2AD7-4A17-BEC0-2BA6AD8DE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52FDB-1D95-49E2-8A06-4C6EE09F31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6362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BB8A3-EDB6-40CC-8E3F-C9040A0E7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05534-D380-4E3E-9797-C4C3825D87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9AC63D-E562-4145-B695-9EB2AC8DD0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FCF63A-50EE-423B-941A-E4152BD9C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D9561-EF15-4933-B945-A25767A851DB}" type="datetimeFigureOut">
              <a:rPr lang="fi-FI" smtClean="0"/>
              <a:t>14.10.2021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AABFAE-AA04-411F-9BD8-FB3E70A8D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2B2CAA-97D2-4F02-AAD8-C0C2DC0ED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52FDB-1D95-49E2-8A06-4C6EE09F31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5987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7F343-35B6-4BA0-AA62-28D1E8F94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357E5A-482E-4A13-ADCF-B6F08AF26B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6CF911-19F1-43A2-A2A1-010445CBD0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81A2BB-D306-4341-8ECE-98203CAD6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D9561-EF15-4933-B945-A25767A851DB}" type="datetimeFigureOut">
              <a:rPr lang="fi-FI" smtClean="0"/>
              <a:t>14.10.2021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7AF60E-5E08-44A9-9F55-D918E3D51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8A98B4-9393-4489-B0B9-531B96CF0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52FDB-1D95-49E2-8A06-4C6EE09F31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5963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95E58B-A5E7-440C-9C45-A9D79DB8D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AC0CC7-32FE-422C-85D5-A44E632B7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67CF2E-C756-4E35-A3BB-9F0C6CA905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D9561-EF15-4933-B945-A25767A851DB}" type="datetimeFigureOut">
              <a:rPr lang="fi-FI" smtClean="0"/>
              <a:t>14.10.2021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BA42E-2A73-42DC-9F2C-7272E6BF4A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88C84-8D8A-48D3-8328-19E9A1B9C9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52FDB-1D95-49E2-8A06-4C6EE09F31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0564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tk.fi/files/7485/Sahkoinen_tietopaketti_paihdehaitattomaan_etatyohon.pdf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oll.fi/liikkuva-korkeakoulu/liikkuva-korkeakoulu-tietopankki/" TargetMode="External"/></Relationships>
</file>

<file path=ppt/slides/_rels/slide24.xml.rels><?xml version="1.0" encoding="UTF-8" standalone="yes"?>
<Relationships xmlns="http://schemas.openxmlformats.org/package/2006/relationships"><Relationship Id="rId13" Type="http://schemas.openxmlformats.org/officeDocument/2006/relationships/hyperlink" Target="https://doi.org/10.1371/journal.pone.0107031" TargetMode="External"/><Relationship Id="rId18" Type="http://schemas.openxmlformats.org/officeDocument/2006/relationships/hyperlink" Target="https://doi.org/10.1542/peds.2015-2743" TargetMode="External"/><Relationship Id="rId26" Type="http://schemas.openxmlformats.org/officeDocument/2006/relationships/hyperlink" Target="http://dx.doi.org/10.1249/MSS.0b013e318296d7b8" TargetMode="External"/><Relationship Id="rId3" Type="http://schemas.openxmlformats.org/officeDocument/2006/relationships/image" Target="../media/image2.jpg"/><Relationship Id="rId21" Type="http://schemas.openxmlformats.org/officeDocument/2006/relationships/hyperlink" Target="https://www.otus.fi/julkaisu/opiskelijabarometri-2016/" TargetMode="External"/><Relationship Id="rId7" Type="http://schemas.openxmlformats.org/officeDocument/2006/relationships/hyperlink" Target="https://doi.org/10.1186/s12966-015-0309-y" TargetMode="External"/><Relationship Id="rId12" Type="http://schemas.openxmlformats.org/officeDocument/2006/relationships/hyperlink" Target="https://doi.org/10.1136/bmj.l4570" TargetMode="External"/><Relationship Id="rId17" Type="http://schemas.openxmlformats.org/officeDocument/2006/relationships/hyperlink" Target="https://doi.org/10.1249/mss.0b013e3181930355" TargetMode="External"/><Relationship Id="rId25" Type="http://schemas.openxmlformats.org/officeDocument/2006/relationships/hyperlink" Target="https://doi.org/10.1123/jsep.29.6.783" TargetMode="External"/><Relationship Id="rId33" Type="http://schemas.openxmlformats.org/officeDocument/2006/relationships/hyperlink" Target="https://www.pnas.org/content/pnas/106/49/20906.full.pdf" TargetMode="External"/><Relationship Id="rId2" Type="http://schemas.openxmlformats.org/officeDocument/2006/relationships/notesSlide" Target="../notesSlides/notesSlide18.xml"/><Relationship Id="rId16" Type="http://schemas.openxmlformats.org/officeDocument/2006/relationships/hyperlink" Target="https://www.pnas.org/content/pnas/110/5/1917.full.pdf" TargetMode="External"/><Relationship Id="rId20" Type="http://schemas.openxmlformats.org/officeDocument/2006/relationships/hyperlink" Target="https://www.oll.fi/toimintamme/korkeakoululiikunnan-suositukset/" TargetMode="External"/><Relationship Id="rId29" Type="http://schemas.openxmlformats.org/officeDocument/2006/relationships/hyperlink" Target="https://link.springer.com/article/10.1007/s00221-014-4182-8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doi.org/10.1016/j.brainres.2010.08.049" TargetMode="External"/><Relationship Id="rId11" Type="http://schemas.openxmlformats.org/officeDocument/2006/relationships/hyperlink" Target="http://dx.doi.org/10.1136/bjsports-2020-103270" TargetMode="External"/><Relationship Id="rId24" Type="http://schemas.openxmlformats.org/officeDocument/2006/relationships/hyperlink" Target="https://doi.org/10.1371/journal.pone.0105709" TargetMode="External"/><Relationship Id="rId32" Type="http://schemas.openxmlformats.org/officeDocument/2006/relationships/hyperlink" Target="https://www.yths.fi/yths/tutkimus-ja-julkaisut/korkeakouluopiskelijoiden-terveystutkimus/" TargetMode="External"/><Relationship Id="rId5" Type="http://schemas.openxmlformats.org/officeDocument/2006/relationships/hyperlink" Target="https://doi.org/10.1371/journal.pone.0036345" TargetMode="External"/><Relationship Id="rId15" Type="http://schemas.openxmlformats.org/officeDocument/2006/relationships/hyperlink" Target="mailto:juuso.Jussila@centria.fi" TargetMode="External"/><Relationship Id="rId23" Type="http://schemas.openxmlformats.org/officeDocument/2006/relationships/hyperlink" Target="https://doi.org/10.1186/1471-2458-13-813" TargetMode="External"/><Relationship Id="rId28" Type="http://schemas.openxmlformats.org/officeDocument/2006/relationships/hyperlink" Target="https://legacy.ibp.ucla.edu/research/GomezPinilla/publications/Exc2580.pdf" TargetMode="External"/><Relationship Id="rId10" Type="http://schemas.openxmlformats.org/officeDocument/2006/relationships/hyperlink" Target="https://doi.org/10.1016/s0140-6736(16)30370-1" TargetMode="External"/><Relationship Id="rId19" Type="http://schemas.openxmlformats.org/officeDocument/2006/relationships/hyperlink" Target="https://doi.org/10.1113/JP271552" TargetMode="External"/><Relationship Id="rId31" Type="http://schemas.openxmlformats.org/officeDocument/2006/relationships/hyperlink" Target="https://doi.org/10.1007/s00125-012-2677-z" TargetMode="External"/><Relationship Id="rId4" Type="http://schemas.openxmlformats.org/officeDocument/2006/relationships/hyperlink" Target="https://doi.org/10.2215/cjn.08410814" TargetMode="External"/><Relationship Id="rId9" Type="http://schemas.openxmlformats.org/officeDocument/2006/relationships/hyperlink" Target="https://doi.org/10.1016/j.ypmed.2009.07.022" TargetMode="External"/><Relationship Id="rId14" Type="http://schemas.openxmlformats.org/officeDocument/2006/relationships/hyperlink" Target="https://health.gov/sites/default/files/2019-09/PAG_Advisory_Committee_Report.pdf" TargetMode="External"/><Relationship Id="rId22" Type="http://schemas.openxmlformats.org/officeDocument/2006/relationships/hyperlink" Target="https://doi.org/10.1097/00001504-200503000-00013" TargetMode="External"/><Relationship Id="rId27" Type="http://schemas.openxmlformats.org/officeDocument/2006/relationships/hyperlink" Target="https://doi.org/10.1139/H10-079" TargetMode="External"/><Relationship Id="rId30" Type="http://schemas.openxmlformats.org/officeDocument/2006/relationships/hyperlink" Target="https://doi.org/10.1186/1479-5868-7-39" TargetMode="External"/><Relationship Id="rId8" Type="http://schemas.openxmlformats.org/officeDocument/2006/relationships/hyperlink" Target="https://journals.lww.com/acsm-essr/Fulltext/2012/07000/Cerebrovascular_Reserve__The_Link_Between_Fitness.7.aspx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785A507-8D76-409E-B577-53413D424F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6481" y="908903"/>
            <a:ext cx="9719035" cy="1782763"/>
          </a:xfrm>
        </p:spPr>
        <p:txBody>
          <a:bodyPr>
            <a:normAutofit/>
          </a:bodyPr>
          <a:lstStyle/>
          <a:p>
            <a:r>
              <a:rPr lang="fi-FI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Lisää liikettä korkeakouluopiskeluun!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9338FB-D4F4-475B-A873-556AF0896464}"/>
              </a:ext>
            </a:extLst>
          </p:cNvPr>
          <p:cNvSpPr txBox="1"/>
          <p:nvPr/>
        </p:nvSpPr>
        <p:spPr>
          <a:xfrm>
            <a:off x="0" y="5842000"/>
            <a:ext cx="12192000" cy="101600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endParaRPr lang="fi-FI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561C2CB-00D2-443F-B4F5-F9E1CE4D4B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231" y="5941043"/>
            <a:ext cx="2363687" cy="81356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5CE9111-C829-4F47-9F0D-FC32E26B9B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3217" y="5941043"/>
            <a:ext cx="1313615" cy="815348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D4F7869-CD4B-4BC7-AA23-81621D50833E}"/>
              </a:ext>
            </a:extLst>
          </p:cNvPr>
          <p:cNvSpPr/>
          <p:nvPr/>
        </p:nvSpPr>
        <p:spPr>
          <a:xfrm>
            <a:off x="9546994" y="6116992"/>
            <a:ext cx="20930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400" i="0" u="none" strike="noStrike" baseline="0" dirty="0">
                <a:solidFill>
                  <a:srgbClr val="000000"/>
                </a:solidFill>
                <a:latin typeface="Bahnschrift SemiLight Condensed" panose="020B0502040204020203" pitchFamily="34" charset="0"/>
                <a:cs typeface="Arial" panose="020B0604020202020204" pitchFamily="34" charset="0"/>
              </a:rPr>
              <a:t>TKI.CENTRIA.FI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8F1506F-2D8C-46E2-A0B1-B40D91EE88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9130" y="5941043"/>
            <a:ext cx="1005565" cy="813564"/>
          </a:xfrm>
          <a:prstGeom prst="rect">
            <a:avLst/>
          </a:prstGeom>
        </p:spPr>
      </p:pic>
      <p:sp>
        <p:nvSpPr>
          <p:cNvPr id="11" name="Subtitle 10">
            <a:extLst>
              <a:ext uri="{FF2B5EF4-FFF2-40B4-BE49-F238E27FC236}">
                <a16:creationId xmlns:a16="http://schemas.microsoft.com/office/drawing/2014/main" id="{9602900E-C79C-4994-A108-7C59DBF23C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68042" y="3758833"/>
            <a:ext cx="7655911" cy="1016000"/>
          </a:xfrm>
        </p:spPr>
        <p:txBody>
          <a:bodyPr>
            <a:normAutofit fontScale="92500"/>
          </a:bodyPr>
          <a:lstStyle/>
          <a:p>
            <a:r>
              <a:rPr lang="fi-FI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Juuso Jussila</a:t>
            </a:r>
          </a:p>
          <a:p>
            <a:r>
              <a:rPr lang="fi-FI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Liikuntakoordinaattori / Projektipäällikkö (</a:t>
            </a:r>
            <a:r>
              <a:rPr lang="fi-FI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Centria</a:t>
            </a:r>
            <a:r>
              <a:rPr lang="fi-FI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Sport)</a:t>
            </a:r>
          </a:p>
        </p:txBody>
      </p:sp>
    </p:spTree>
    <p:extLst>
      <p:ext uri="{BB962C8B-B14F-4D97-AF65-F5344CB8AC3E}">
        <p14:creationId xmlns:p14="http://schemas.microsoft.com/office/powerpoint/2010/main" val="3668444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57B9A3-6407-4452-86F9-66F52FFB400E}"/>
              </a:ext>
            </a:extLst>
          </p:cNvPr>
          <p:cNvSpPr txBox="1"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fi-FI" sz="8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D4A942-8A04-41A6-BA6F-204D326042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605" y="6360799"/>
            <a:ext cx="1184354" cy="40764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B56599A-9B65-483E-8B56-06F7FE762942}"/>
              </a:ext>
            </a:extLst>
          </p:cNvPr>
          <p:cNvSpPr txBox="1"/>
          <p:nvPr/>
        </p:nvSpPr>
        <p:spPr>
          <a:xfrm>
            <a:off x="482331" y="1542022"/>
            <a:ext cx="11227324" cy="496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F5F98F-A4C8-45A6-B740-ACFDF29AA2E3}"/>
              </a:ext>
            </a:extLst>
          </p:cNvPr>
          <p:cNvSpPr txBox="1"/>
          <p:nvPr/>
        </p:nvSpPr>
        <p:spPr>
          <a:xfrm>
            <a:off x="2460141" y="369331"/>
            <a:ext cx="72717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LIIKUNNAN VAIKUTUS OPPIMISEEN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AF9DAE5-93E9-49BC-B3C4-8EC49E2461BE}"/>
              </a:ext>
            </a:extLst>
          </p:cNvPr>
          <p:cNvSpPr txBox="1"/>
          <p:nvPr/>
        </p:nvSpPr>
        <p:spPr>
          <a:xfrm>
            <a:off x="375906" y="1690472"/>
            <a:ext cx="11333749" cy="4236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i-FI" sz="2000" b="1" dirty="0">
                <a:latin typeface="Arial" panose="020B0604020202020204" pitchFamily="34" charset="0"/>
                <a:cs typeface="Arial" panose="020B0604020202020204" pitchFamily="34" charset="0"/>
              </a:rPr>
              <a:t>Tutkimustuloksia nuorista aikuisista</a:t>
            </a:r>
          </a:p>
          <a:p>
            <a:pPr>
              <a:lnSpc>
                <a:spcPct val="150000"/>
              </a:lnSpc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Hyvä aerobinen kunto on yhteydessä älykkyyteen 18-vuoden iässä 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(Åberg ym. 2009)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Kohonnut kunto 15-18-ikävuoden välissä johti parempiin tuloksiin älykkyystestissä 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(Åberg ym. 2009)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Hyväkuntoiset nuoret aikuiset (20-24-vuotiaat) pärjäsivät tarkkaavaisuutta vaativissa  tehtävissä huonokuntoisia paremmin 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(Wang ym. 2014)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Ripeä 30 minuutin liikunta paransi vastaustarkkuutta työmuistitehtävässä 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Sibley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Beilock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 2007)</a:t>
            </a:r>
          </a:p>
        </p:txBody>
      </p:sp>
    </p:spTree>
    <p:extLst>
      <p:ext uri="{BB962C8B-B14F-4D97-AF65-F5344CB8AC3E}">
        <p14:creationId xmlns:p14="http://schemas.microsoft.com/office/powerpoint/2010/main" val="2865832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57B9A3-6407-4452-86F9-66F52FFB400E}"/>
              </a:ext>
            </a:extLst>
          </p:cNvPr>
          <p:cNvSpPr txBox="1"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fi-FI" sz="8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D4A942-8A04-41A6-BA6F-204D326042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605" y="6360799"/>
            <a:ext cx="1184354" cy="40764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B56599A-9B65-483E-8B56-06F7FE762942}"/>
              </a:ext>
            </a:extLst>
          </p:cNvPr>
          <p:cNvSpPr txBox="1"/>
          <p:nvPr/>
        </p:nvSpPr>
        <p:spPr>
          <a:xfrm>
            <a:off x="482331" y="1542022"/>
            <a:ext cx="11227324" cy="496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F5F98F-A4C8-45A6-B740-ACFDF29AA2E3}"/>
              </a:ext>
            </a:extLst>
          </p:cNvPr>
          <p:cNvSpPr txBox="1"/>
          <p:nvPr/>
        </p:nvSpPr>
        <p:spPr>
          <a:xfrm>
            <a:off x="2460141" y="369331"/>
            <a:ext cx="72717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LIIKUNNAN VAIKUTUS OPPIMISEEN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AF9DAE5-93E9-49BC-B3C4-8EC49E2461BE}"/>
              </a:ext>
            </a:extLst>
          </p:cNvPr>
          <p:cNvSpPr txBox="1"/>
          <p:nvPr/>
        </p:nvSpPr>
        <p:spPr>
          <a:xfrm>
            <a:off x="375906" y="1542022"/>
            <a:ext cx="11333749" cy="5021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i-FI" sz="2000" b="1" dirty="0">
                <a:latin typeface="Arial" panose="020B0604020202020204" pitchFamily="34" charset="0"/>
                <a:cs typeface="Arial" panose="020B0604020202020204" pitchFamily="34" charset="0"/>
              </a:rPr>
              <a:t>Biologiset mekanismit</a:t>
            </a:r>
          </a:p>
          <a:p>
            <a:pPr>
              <a:lnSpc>
                <a:spcPct val="150000"/>
              </a:lnSpc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Liikunta lisää aivojen verenkiertoa, parantaa hapensaantia ja lisää välittäjäaineiden tasoa 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Davenport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 ym. 2012; </a:t>
            </a:r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Vaynman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 ym. 2004)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Säännöllinen liikunta lisää aivoissa olevien hiussuonten sekä </a:t>
            </a:r>
            <a:r>
              <a:rPr lang="fi-FI" sz="2000" dirty="0" err="1">
                <a:latin typeface="Arial" panose="020B0604020202020204" pitchFamily="34" charset="0"/>
                <a:cs typeface="Arial" panose="020B0604020202020204" pitchFamily="34" charset="0"/>
              </a:rPr>
              <a:t>aivoperäisen</a:t>
            </a: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000" dirty="0" err="1">
                <a:latin typeface="Arial" panose="020B0604020202020204" pitchFamily="34" charset="0"/>
                <a:cs typeface="Arial" panose="020B0604020202020204" pitchFamily="34" charset="0"/>
              </a:rPr>
              <a:t>hermokasvutekijän</a:t>
            </a: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 määrää 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Davenport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 ym. 2012; </a:t>
            </a:r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Vaynman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 ym. 2004)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Hyväkuntoisten hippokampuksen (muistin ja oppimisen keskus) tilavuus on heikkokuntoisia suurempi 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Chaddock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 ym. 2010)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Liikunta voi lisätä uusien aivosolujen muodostumista 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(Nokia ym. 2016)</a:t>
            </a:r>
          </a:p>
        </p:txBody>
      </p:sp>
    </p:spTree>
    <p:extLst>
      <p:ext uri="{BB962C8B-B14F-4D97-AF65-F5344CB8AC3E}">
        <p14:creationId xmlns:p14="http://schemas.microsoft.com/office/powerpoint/2010/main" val="12162183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57B9A3-6407-4452-86F9-66F52FFB400E}"/>
              </a:ext>
            </a:extLst>
          </p:cNvPr>
          <p:cNvSpPr txBox="1"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fi-FI" sz="8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D4A942-8A04-41A6-BA6F-204D326042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605" y="6360799"/>
            <a:ext cx="1184354" cy="40764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6747DBE-32C9-4A70-82CC-EDF83641CBE2}"/>
              </a:ext>
            </a:extLst>
          </p:cNvPr>
          <p:cNvSpPr txBox="1"/>
          <p:nvPr/>
        </p:nvSpPr>
        <p:spPr>
          <a:xfrm>
            <a:off x="704883" y="369331"/>
            <a:ext cx="107822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LIIKETTÄ LISÄÄVIÄ OPETUS- JA TAUKOMENETELMIÄ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56599A-9B65-483E-8B56-06F7FE762942}"/>
              </a:ext>
            </a:extLst>
          </p:cNvPr>
          <p:cNvSpPr txBox="1"/>
          <p:nvPr/>
        </p:nvSpPr>
        <p:spPr>
          <a:xfrm>
            <a:off x="482332" y="1692770"/>
            <a:ext cx="11227324" cy="3266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i-FI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Centrialaisten</a:t>
            </a:r>
            <a:r>
              <a:rPr lang="fi-FI" sz="2000" b="1" dirty="0">
                <a:latin typeface="Arial" panose="020B0604020202020204" pitchFamily="34" charset="0"/>
                <a:cs typeface="Arial" panose="020B0604020202020204" pitchFamily="34" charset="0"/>
              </a:rPr>
              <a:t> kokemat esteet yhtäjaksoisen istumisen katkaisemiselle 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(Jussila 2020)</a:t>
            </a:r>
          </a:p>
          <a:p>
            <a:pPr>
              <a:lnSpc>
                <a:spcPct val="150000"/>
              </a:lnSpc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En halua olla opiskeluympäristöni ainoa, joka katkaisee yhtäjaksoisen istumisen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Seisomatyötä helpottavien välineiden puute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Istumisen katkaiseminen vie tehokasta työaikaa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BD50D4-F96D-45E2-8717-2C1194480B00}"/>
              </a:ext>
            </a:extLst>
          </p:cNvPr>
          <p:cNvSpPr/>
          <p:nvPr/>
        </p:nvSpPr>
        <p:spPr>
          <a:xfrm>
            <a:off x="3298979" y="5479225"/>
            <a:ext cx="5594029" cy="68430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DE91BD4-B1B3-48CC-8864-D6DD4BF53B66}"/>
              </a:ext>
            </a:extLst>
          </p:cNvPr>
          <p:cNvSpPr txBox="1"/>
          <p:nvPr/>
        </p:nvSpPr>
        <p:spPr>
          <a:xfrm>
            <a:off x="3334722" y="5652100"/>
            <a:ext cx="55225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>
                <a:latin typeface="Arial" panose="020B0604020202020204" pitchFamily="34" charset="0"/>
                <a:cs typeface="Arial" panose="020B0604020202020204" pitchFamily="34" charset="0"/>
              </a:rPr>
              <a:t>Voinko opettajana vaikuttaa yllä mainittuihin esteisiin?</a:t>
            </a:r>
          </a:p>
        </p:txBody>
      </p:sp>
    </p:spTree>
    <p:extLst>
      <p:ext uri="{BB962C8B-B14F-4D97-AF65-F5344CB8AC3E}">
        <p14:creationId xmlns:p14="http://schemas.microsoft.com/office/powerpoint/2010/main" val="2394562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57B9A3-6407-4452-86F9-66F52FFB400E}"/>
              </a:ext>
            </a:extLst>
          </p:cNvPr>
          <p:cNvSpPr txBox="1"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fi-FI" sz="8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D4A942-8A04-41A6-BA6F-204D326042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605" y="6360799"/>
            <a:ext cx="1184354" cy="40764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6747DBE-32C9-4A70-82CC-EDF83641CBE2}"/>
              </a:ext>
            </a:extLst>
          </p:cNvPr>
          <p:cNvSpPr txBox="1"/>
          <p:nvPr/>
        </p:nvSpPr>
        <p:spPr>
          <a:xfrm>
            <a:off x="704883" y="369331"/>
            <a:ext cx="107822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LIIKETTÄ LISÄÄVIÄ OPETUS- JA TAUKOMENETELMIÄ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56599A-9B65-483E-8B56-06F7FE762942}"/>
              </a:ext>
            </a:extLst>
          </p:cNvPr>
          <p:cNvSpPr txBox="1"/>
          <p:nvPr/>
        </p:nvSpPr>
        <p:spPr>
          <a:xfrm>
            <a:off x="482332" y="1692770"/>
            <a:ext cx="11227324" cy="3266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i-FI" sz="2000" b="1" dirty="0">
                <a:latin typeface="Arial" panose="020B0604020202020204" pitchFamily="34" charset="0"/>
                <a:cs typeface="Arial" panose="020B0604020202020204" pitchFamily="34" charset="0"/>
              </a:rPr>
              <a:t>Miten </a:t>
            </a:r>
            <a:r>
              <a:rPr lang="fi-FI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Centria</a:t>
            </a:r>
            <a:r>
              <a:rPr lang="fi-FI" sz="2000" b="1" dirty="0">
                <a:latin typeface="Arial" panose="020B0604020202020204" pitchFamily="34" charset="0"/>
                <a:cs typeface="Arial" panose="020B0604020202020204" pitchFamily="34" charset="0"/>
              </a:rPr>
              <a:t> voisi tukea opiskelupäivän aikaisen istumisen vähentämistä? 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(Jussila 2020)</a:t>
            </a:r>
          </a:p>
          <a:p>
            <a:pPr>
              <a:lnSpc>
                <a:spcPct val="150000"/>
              </a:lnSpc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Opettajat voisivat lisätä taukojen määrää ja kannustaa taukoliikuntaan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Taukoliikuntavälineitä opetustiloihin (esim. seisomapöydät)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Taukoliikunnan hyödyllisyydestä muistuttaminen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BD50D4-F96D-45E2-8717-2C1194480B00}"/>
              </a:ext>
            </a:extLst>
          </p:cNvPr>
          <p:cNvSpPr/>
          <p:nvPr/>
        </p:nvSpPr>
        <p:spPr>
          <a:xfrm>
            <a:off x="2465491" y="5479225"/>
            <a:ext cx="7261006" cy="68430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DE91BD4-B1B3-48CC-8864-D6DD4BF53B66}"/>
              </a:ext>
            </a:extLst>
          </p:cNvPr>
          <p:cNvSpPr txBox="1"/>
          <p:nvPr/>
        </p:nvSpPr>
        <p:spPr>
          <a:xfrm>
            <a:off x="2465490" y="5652100"/>
            <a:ext cx="72610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>
                <a:latin typeface="Arial" panose="020B0604020202020204" pitchFamily="34" charset="0"/>
                <a:cs typeface="Arial" panose="020B0604020202020204" pitchFamily="34" charset="0"/>
              </a:rPr>
              <a:t>Opettajana voin luoda fyysistä aktiivisuutta edistävän opetusympäristön!</a:t>
            </a:r>
          </a:p>
        </p:txBody>
      </p:sp>
    </p:spTree>
    <p:extLst>
      <p:ext uri="{BB962C8B-B14F-4D97-AF65-F5344CB8AC3E}">
        <p14:creationId xmlns:p14="http://schemas.microsoft.com/office/powerpoint/2010/main" val="3084639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57B9A3-6407-4452-86F9-66F52FFB400E}"/>
              </a:ext>
            </a:extLst>
          </p:cNvPr>
          <p:cNvSpPr txBox="1"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fi-FI" sz="8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D4A942-8A04-41A6-BA6F-204D326042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605" y="6360799"/>
            <a:ext cx="1184354" cy="40764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6747DBE-32C9-4A70-82CC-EDF83641CBE2}"/>
              </a:ext>
            </a:extLst>
          </p:cNvPr>
          <p:cNvSpPr txBox="1"/>
          <p:nvPr/>
        </p:nvSpPr>
        <p:spPr>
          <a:xfrm>
            <a:off x="704883" y="369331"/>
            <a:ext cx="107822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LIIKETTÄ LISÄÄVIÄ OPETUS- JA TAUKOMENETELMIÄ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56599A-9B65-483E-8B56-06F7FE762942}"/>
              </a:ext>
            </a:extLst>
          </p:cNvPr>
          <p:cNvSpPr txBox="1"/>
          <p:nvPr/>
        </p:nvSpPr>
        <p:spPr>
          <a:xfrm>
            <a:off x="482332" y="1603189"/>
            <a:ext cx="11227324" cy="4190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i-FI" sz="2000" b="1" dirty="0">
                <a:latin typeface="Arial" panose="020B0604020202020204" pitchFamily="34" charset="0"/>
                <a:cs typeface="Arial" panose="020B0604020202020204" pitchFamily="34" charset="0"/>
              </a:rPr>
              <a:t>Kuinka voin lisätä liikettä opetukseeni?</a:t>
            </a:r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1. BREAK PRO – taukoliikuntasovellus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Ollut opiskelijoiden ja henkilöstön käytössä toukokuusta 2021 alkaen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Helppo käyttää – asennettu jokaisen opettajan tietokoneelle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Tehkää opetusryhmän kanssa 2-3 liikettä aina 45 minuutin välein – vie aikaa noin 2 minuuttia</a:t>
            </a:r>
          </a:p>
        </p:txBody>
      </p:sp>
    </p:spTree>
    <p:extLst>
      <p:ext uri="{BB962C8B-B14F-4D97-AF65-F5344CB8AC3E}">
        <p14:creationId xmlns:p14="http://schemas.microsoft.com/office/powerpoint/2010/main" val="156226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57B9A3-6407-4452-86F9-66F52FFB400E}"/>
              </a:ext>
            </a:extLst>
          </p:cNvPr>
          <p:cNvSpPr txBox="1"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fi-FI" sz="8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D4A942-8A04-41A6-BA6F-204D326042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605" y="6360799"/>
            <a:ext cx="1184354" cy="40764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6747DBE-32C9-4A70-82CC-EDF83641CBE2}"/>
              </a:ext>
            </a:extLst>
          </p:cNvPr>
          <p:cNvSpPr txBox="1"/>
          <p:nvPr/>
        </p:nvSpPr>
        <p:spPr>
          <a:xfrm>
            <a:off x="704883" y="369331"/>
            <a:ext cx="107822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LIIKETTÄ LISÄÄVIÄ OPETUS- JA TAUKOMENETELMIÄ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56599A-9B65-483E-8B56-06F7FE762942}"/>
              </a:ext>
            </a:extLst>
          </p:cNvPr>
          <p:cNvSpPr txBox="1"/>
          <p:nvPr/>
        </p:nvSpPr>
        <p:spPr>
          <a:xfrm>
            <a:off x="482332" y="1640237"/>
            <a:ext cx="11227324" cy="4796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i-FI" sz="2000" b="1" dirty="0">
                <a:latin typeface="Arial" panose="020B0604020202020204" pitchFamily="34" charset="0"/>
                <a:cs typeface="Arial" panose="020B0604020202020204" pitchFamily="34" charset="0"/>
              </a:rPr>
              <a:t>Kuinka voin lisätä liikettä opetukseeni?</a:t>
            </a:r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2. Aktivoiva merkki luentomateriaaleihin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Lisää aktivoiva merkki omiin luentomateriaaleihin (esim. PowerPoint – </a:t>
            </a:r>
            <a:r>
              <a:rPr lang="fi-FI" dirty="0" err="1">
                <a:latin typeface="Arial" panose="020B0604020202020204" pitchFamily="34" charset="0"/>
                <a:cs typeface="Arial" panose="020B0604020202020204" pitchFamily="34" charset="0"/>
              </a:rPr>
              <a:t>slidet</a:t>
            </a: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; ks. ylänurkka)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Aktivoivan </a:t>
            </a:r>
            <a:r>
              <a:rPr lang="fi-FI" dirty="0" err="1">
                <a:latin typeface="Arial" panose="020B0604020202020204" pitchFamily="34" charset="0"/>
                <a:cs typeface="Arial" panose="020B0604020202020204" pitchFamily="34" charset="0"/>
              </a:rPr>
              <a:t>sliden</a:t>
            </a: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 kohdalla koko opetusryhmä (myös opettaja) tekee esimerkiksi 3 kyykkyä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Esimerkiksi joka 5. </a:t>
            </a:r>
            <a:r>
              <a:rPr lang="fi-FI" dirty="0" err="1"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 toimii hyvin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Tätä menetelmää käytettiin paljon Glasgow’n yliopiston luennoilla – opiskelijat tykkäsivät!</a:t>
            </a:r>
          </a:p>
        </p:txBody>
      </p:sp>
      <p:pic>
        <p:nvPicPr>
          <p:cNvPr id="7" name="Picture 2" descr="Free Icon Download | Running stick figure">
            <a:extLst>
              <a:ext uri="{FF2B5EF4-FFF2-40B4-BE49-F238E27FC236}">
                <a16:creationId xmlns:a16="http://schemas.microsoft.com/office/drawing/2014/main" id="{3618C2AC-3995-42D5-A748-E9DE1CA2AC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87105" y="1531456"/>
            <a:ext cx="539392" cy="539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70053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57B9A3-6407-4452-86F9-66F52FFB400E}"/>
              </a:ext>
            </a:extLst>
          </p:cNvPr>
          <p:cNvSpPr txBox="1"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fi-FI" sz="8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D4A942-8A04-41A6-BA6F-204D326042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605" y="6360799"/>
            <a:ext cx="1184354" cy="40764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6747DBE-32C9-4A70-82CC-EDF83641CBE2}"/>
              </a:ext>
            </a:extLst>
          </p:cNvPr>
          <p:cNvSpPr txBox="1"/>
          <p:nvPr/>
        </p:nvSpPr>
        <p:spPr>
          <a:xfrm>
            <a:off x="704883" y="369331"/>
            <a:ext cx="107822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LIIKETTÄ LISÄÄVIÄ OPETUS- JA TAUKOMENETELMIÄ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56599A-9B65-483E-8B56-06F7FE762942}"/>
              </a:ext>
            </a:extLst>
          </p:cNvPr>
          <p:cNvSpPr txBox="1"/>
          <p:nvPr/>
        </p:nvSpPr>
        <p:spPr>
          <a:xfrm>
            <a:off x="482332" y="1640237"/>
            <a:ext cx="11227324" cy="4796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i-FI" sz="2000" b="1" dirty="0">
                <a:latin typeface="Arial" panose="020B0604020202020204" pitchFamily="34" charset="0"/>
                <a:cs typeface="Arial" panose="020B0604020202020204" pitchFamily="34" charset="0"/>
              </a:rPr>
              <a:t>Kuinka voin lisätä liikettä opetukseeni?</a:t>
            </a:r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3. Taukodiat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Liitteenä 5 taukodiaa (ks. seuraavat </a:t>
            </a:r>
            <a:r>
              <a:rPr lang="fi-FI" dirty="0" err="1">
                <a:latin typeface="Arial" panose="020B0604020202020204" pitchFamily="34" charset="0"/>
                <a:cs typeface="Arial" panose="020B0604020202020204" pitchFamily="34" charset="0"/>
              </a:rPr>
              <a:t>slidet</a:t>
            </a: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), joita voi lisätä PowerPoint – esityksiin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Esimerkiksi joka 10. dia toimii hyvin (luennon etenemisvauhdista riippuen)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Erinomainen vaihtoehto, jos ei halua käyttää BREAK </a:t>
            </a:r>
            <a:r>
              <a:rPr lang="fi-FI" dirty="0" err="1">
                <a:latin typeface="Arial" panose="020B0604020202020204" pitchFamily="34" charset="0"/>
                <a:cs typeface="Arial" panose="020B0604020202020204" pitchFamily="34" charset="0"/>
              </a:rPr>
              <a:t>PRO:ta</a:t>
            </a: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 opetuksen aikana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Työturvallisuuskeskuksen esimerkki</a:t>
            </a:r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3553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6366549F-1196-4B1A-BB9E-3273D882D6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4605"/>
            <a:ext cx="12192000" cy="533955"/>
          </a:xfrm>
        </p:spPr>
        <p:txBody>
          <a:bodyPr>
            <a:noAutofit/>
          </a:bodyPr>
          <a:lstStyle/>
          <a:p>
            <a:r>
              <a:rPr lang="fi-FI" sz="4000" b="1" dirty="0">
                <a:latin typeface="Arial" panose="020B0604020202020204" pitchFamily="34" charset="0"/>
                <a:cs typeface="Arial" panose="020B0604020202020204" pitchFamily="34" charset="0"/>
              </a:rPr>
              <a:t>Tauko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1D0E3D6-E868-4A76-8EDD-C3EC0234837B}"/>
              </a:ext>
            </a:extLst>
          </p:cNvPr>
          <p:cNvSpPr/>
          <p:nvPr/>
        </p:nvSpPr>
        <p:spPr>
          <a:xfrm>
            <a:off x="1941922" y="2185099"/>
            <a:ext cx="9208072" cy="107824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DF8ADE-0CFF-40FB-BF54-ACBB34DF3B70}"/>
              </a:ext>
            </a:extLst>
          </p:cNvPr>
          <p:cNvSpPr txBox="1"/>
          <p:nvPr/>
        </p:nvSpPr>
        <p:spPr>
          <a:xfrm>
            <a:off x="2103108" y="2247166"/>
            <a:ext cx="8953600" cy="954107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fi-FI" sz="2800" b="1" dirty="0">
                <a:latin typeface="Arial" panose="020B0604020202020204" pitchFamily="34" charset="0"/>
                <a:cs typeface="Arial" panose="020B0604020202020204" pitchFamily="34" charset="0"/>
              </a:rPr>
              <a:t>1. Pyörittele hartioita 10 kertaa molempiin suuntiin. </a:t>
            </a:r>
          </a:p>
          <a:p>
            <a:r>
              <a:rPr lang="fi-FI" sz="2800" b="1" dirty="0">
                <a:latin typeface="Arial" panose="020B0604020202020204" pitchFamily="34" charset="0"/>
                <a:cs typeface="Arial" panose="020B0604020202020204" pitchFamily="34" charset="0"/>
              </a:rPr>
              <a:t>     Ensin eteenpäin ja sitten taaksepäin.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9249AD-3E2C-4ED8-8D7F-71CF857D0847}"/>
              </a:ext>
            </a:extLst>
          </p:cNvPr>
          <p:cNvSpPr/>
          <p:nvPr/>
        </p:nvSpPr>
        <p:spPr>
          <a:xfrm>
            <a:off x="3627748" y="4015477"/>
            <a:ext cx="7684417" cy="107824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4A6CAF4-4EE6-484C-B35F-CC36D2D2A593}"/>
              </a:ext>
            </a:extLst>
          </p:cNvPr>
          <p:cNvSpPr txBox="1"/>
          <p:nvPr/>
        </p:nvSpPr>
        <p:spPr>
          <a:xfrm>
            <a:off x="3884186" y="4077544"/>
            <a:ext cx="7265807" cy="954107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fi-FI" sz="2800" b="1" dirty="0">
                <a:latin typeface="Arial" panose="020B0604020202020204" pitchFamily="34" charset="0"/>
                <a:cs typeface="Arial" panose="020B0604020202020204" pitchFamily="34" charset="0"/>
              </a:rPr>
              <a:t>2. Pidä pää pystyssä paikallaan ja kirjoita</a:t>
            </a:r>
          </a:p>
          <a:p>
            <a:r>
              <a:rPr lang="fi-FI" sz="2800" b="1" dirty="0">
                <a:latin typeface="Arial" panose="020B0604020202020204" pitchFamily="34" charset="0"/>
                <a:cs typeface="Arial" panose="020B0604020202020204" pitchFamily="34" charset="0"/>
              </a:rPr>
              <a:t>     silmilläsi ilmaan 5 H-kirjainta. </a:t>
            </a:r>
          </a:p>
        </p:txBody>
      </p:sp>
    </p:spTree>
    <p:extLst>
      <p:ext uri="{BB962C8B-B14F-4D97-AF65-F5344CB8AC3E}">
        <p14:creationId xmlns:p14="http://schemas.microsoft.com/office/powerpoint/2010/main" val="8446878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D41010F-E8D6-44F1-9AD0-2FA13B7865C8}"/>
              </a:ext>
            </a:extLst>
          </p:cNvPr>
          <p:cNvSpPr/>
          <p:nvPr/>
        </p:nvSpPr>
        <p:spPr>
          <a:xfrm>
            <a:off x="1351763" y="2177213"/>
            <a:ext cx="10096108" cy="107824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1CE859-7E66-4B25-A08F-E6060ADB5AB6}"/>
              </a:ext>
            </a:extLst>
          </p:cNvPr>
          <p:cNvSpPr txBox="1"/>
          <p:nvPr/>
        </p:nvSpPr>
        <p:spPr>
          <a:xfrm>
            <a:off x="1487469" y="2239279"/>
            <a:ext cx="9824696" cy="954107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fi-FI" sz="2800" b="1" dirty="0">
                <a:latin typeface="Arial" panose="020B0604020202020204" pitchFamily="34" charset="0"/>
                <a:cs typeface="Arial" panose="020B0604020202020204" pitchFamily="34" charset="0"/>
              </a:rPr>
              <a:t>1. Tuo kädet selän takana yhteen ja nosta käsiäsi hieman</a:t>
            </a:r>
          </a:p>
          <a:p>
            <a:r>
              <a:rPr lang="fi-FI" sz="2800" b="1" dirty="0">
                <a:latin typeface="Arial" panose="020B0604020202020204" pitchFamily="34" charset="0"/>
                <a:cs typeface="Arial" panose="020B0604020202020204" pitchFamily="34" charset="0"/>
              </a:rPr>
              <a:t>     ylöspäin. Toista 10 sekunnin ajan.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936D49A-E688-4A2A-B3FF-382B69F9FD7D}"/>
              </a:ext>
            </a:extLst>
          </p:cNvPr>
          <p:cNvSpPr/>
          <p:nvPr/>
        </p:nvSpPr>
        <p:spPr>
          <a:xfrm>
            <a:off x="3271101" y="4015477"/>
            <a:ext cx="8192876" cy="107824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B84E19-5A09-449F-B706-44DFC7248E75}"/>
              </a:ext>
            </a:extLst>
          </p:cNvPr>
          <p:cNvSpPr txBox="1"/>
          <p:nvPr/>
        </p:nvSpPr>
        <p:spPr>
          <a:xfrm>
            <a:off x="3308808" y="4077543"/>
            <a:ext cx="8117462" cy="954107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fi-FI" sz="2800" b="1" dirty="0">
                <a:latin typeface="Arial" panose="020B0604020202020204" pitchFamily="34" charset="0"/>
                <a:cs typeface="Arial" panose="020B0604020202020204" pitchFamily="34" charset="0"/>
              </a:rPr>
              <a:t>2. Nosta käsi pään yläpuolelle ja taivuta kylkeä</a:t>
            </a:r>
          </a:p>
          <a:p>
            <a:r>
              <a:rPr lang="fi-FI" sz="2800" b="1" dirty="0">
                <a:latin typeface="Arial" panose="020B0604020202020204" pitchFamily="34" charset="0"/>
                <a:cs typeface="Arial" panose="020B0604020202020204" pitchFamily="34" charset="0"/>
              </a:rPr>
              <a:t>     suoraan sivulle. Toista 10 sekunnin ajan.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64A6CD2-4BB4-4222-82CE-9DC7EF0DB496}"/>
              </a:ext>
            </a:extLst>
          </p:cNvPr>
          <p:cNvSpPr txBox="1">
            <a:spLocks/>
          </p:cNvSpPr>
          <p:nvPr/>
        </p:nvSpPr>
        <p:spPr>
          <a:xfrm>
            <a:off x="0" y="724605"/>
            <a:ext cx="12192000" cy="53395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>
                <a:latin typeface="Arial" panose="020B0604020202020204" pitchFamily="34" charset="0"/>
                <a:cs typeface="Arial" panose="020B0604020202020204" pitchFamily="34" charset="0"/>
              </a:rPr>
              <a:t>Tauko</a:t>
            </a:r>
            <a:endParaRPr lang="fi-FI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80681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5D32B039-1C4F-4F29-BA4C-C90CE618FCED}"/>
              </a:ext>
            </a:extLst>
          </p:cNvPr>
          <p:cNvSpPr txBox="1">
            <a:spLocks/>
          </p:cNvSpPr>
          <p:nvPr/>
        </p:nvSpPr>
        <p:spPr>
          <a:xfrm>
            <a:off x="0" y="724605"/>
            <a:ext cx="12192000" cy="53395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>
                <a:latin typeface="Arial" panose="020B0604020202020204" pitchFamily="34" charset="0"/>
                <a:cs typeface="Arial" panose="020B0604020202020204" pitchFamily="34" charset="0"/>
              </a:rPr>
              <a:t>Tauko</a:t>
            </a:r>
            <a:endParaRPr lang="fi-FI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3F8E4F7-FDDD-4A01-BC4C-0A52CADC1FAF}"/>
              </a:ext>
            </a:extLst>
          </p:cNvPr>
          <p:cNvSpPr/>
          <p:nvPr/>
        </p:nvSpPr>
        <p:spPr>
          <a:xfrm>
            <a:off x="2130458" y="2185099"/>
            <a:ext cx="8689624" cy="107824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95D3BD3-91FB-40FB-B7AA-0FC545637E2A}"/>
              </a:ext>
            </a:extLst>
          </p:cNvPr>
          <p:cNvSpPr txBox="1"/>
          <p:nvPr/>
        </p:nvSpPr>
        <p:spPr>
          <a:xfrm>
            <a:off x="2271834" y="2247166"/>
            <a:ext cx="8380455" cy="954107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fi-FI" sz="2800" b="1" dirty="0">
                <a:latin typeface="Arial" panose="020B0604020202020204" pitchFamily="34" charset="0"/>
                <a:cs typeface="Arial" panose="020B0604020202020204" pitchFamily="34" charset="0"/>
              </a:rPr>
              <a:t>Nosta hartiat korviin, laske rauhallisesti alas.</a:t>
            </a:r>
          </a:p>
          <a:p>
            <a:r>
              <a:rPr lang="fi-FI" sz="2800" b="1" dirty="0">
                <a:latin typeface="Arial" panose="020B0604020202020204" pitchFamily="34" charset="0"/>
                <a:cs typeface="Arial" panose="020B0604020202020204" pitchFamily="34" charset="0"/>
              </a:rPr>
              <a:t>     Toista 10 kertaa.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2D95350-2C5B-440D-9033-48BF81DC3C46}"/>
              </a:ext>
            </a:extLst>
          </p:cNvPr>
          <p:cNvSpPr/>
          <p:nvPr/>
        </p:nvSpPr>
        <p:spPr>
          <a:xfrm>
            <a:off x="3959259" y="4015477"/>
            <a:ext cx="6860824" cy="107824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F6EC7ED-596F-476B-939D-7B991D177FC7}"/>
              </a:ext>
            </a:extLst>
          </p:cNvPr>
          <p:cNvSpPr txBox="1"/>
          <p:nvPr/>
        </p:nvSpPr>
        <p:spPr>
          <a:xfrm>
            <a:off x="4138710" y="4292988"/>
            <a:ext cx="6513579" cy="52322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fi-FI" sz="2800" b="1" dirty="0">
                <a:latin typeface="Arial" panose="020B0604020202020204" pitchFamily="34" charset="0"/>
                <a:cs typeface="Arial" panose="020B0604020202020204" pitchFamily="34" charset="0"/>
              </a:rPr>
              <a:t>2. Nouse varpaillesi. Toista 10 kertaa.</a:t>
            </a:r>
          </a:p>
        </p:txBody>
      </p:sp>
    </p:spTree>
    <p:extLst>
      <p:ext uri="{BB962C8B-B14F-4D97-AF65-F5344CB8AC3E}">
        <p14:creationId xmlns:p14="http://schemas.microsoft.com/office/powerpoint/2010/main" val="1918757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57B9A3-6407-4452-86F9-66F52FFB400E}"/>
              </a:ext>
            </a:extLst>
          </p:cNvPr>
          <p:cNvSpPr txBox="1"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fi-FI" sz="8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D4A942-8A04-41A6-BA6F-204D326042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605" y="6360799"/>
            <a:ext cx="1184354" cy="40764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6747DBE-32C9-4A70-82CC-EDF83641CBE2}"/>
              </a:ext>
            </a:extLst>
          </p:cNvPr>
          <p:cNvSpPr txBox="1"/>
          <p:nvPr/>
        </p:nvSpPr>
        <p:spPr>
          <a:xfrm>
            <a:off x="5027465" y="338553"/>
            <a:ext cx="21370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SISÄLTÖ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6657755-0FAC-4A27-A0A2-FDB33F62BEA0}"/>
              </a:ext>
            </a:extLst>
          </p:cNvPr>
          <p:cNvSpPr txBox="1"/>
          <p:nvPr/>
        </p:nvSpPr>
        <p:spPr>
          <a:xfrm>
            <a:off x="2863881" y="1958670"/>
            <a:ext cx="6464225" cy="2623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fi-FI" sz="2000" b="1" dirty="0">
                <a:latin typeface="Arial" panose="020B0604020202020204" pitchFamily="34" charset="0"/>
                <a:cs typeface="Arial" panose="020B0604020202020204" pitchFamily="34" charset="0"/>
              </a:rPr>
              <a:t>Korkeakouluopiskelijoiden liikunta-aktiivisuus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endParaRPr lang="fi-FI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fi-FI" sz="2000" b="1" dirty="0">
                <a:latin typeface="Arial" panose="020B0604020202020204" pitchFamily="34" charset="0"/>
                <a:cs typeface="Arial" panose="020B0604020202020204" pitchFamily="34" charset="0"/>
              </a:rPr>
              <a:t>Liikunnan vaikutus hyvinvointiin ja oppimiseen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endParaRPr lang="fi-FI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fi-FI" sz="2000" b="1" dirty="0">
                <a:latin typeface="Arial" panose="020B0604020202020204" pitchFamily="34" charset="0"/>
                <a:cs typeface="Arial" panose="020B0604020202020204" pitchFamily="34" charset="0"/>
              </a:rPr>
              <a:t>Liikettä lisääviä opetus- ja taukomenetelmiä</a:t>
            </a:r>
          </a:p>
          <a:p>
            <a:pPr marL="228600" indent="-228600">
              <a:lnSpc>
                <a:spcPct val="150000"/>
              </a:lnSpc>
              <a:buAutoNum type="arabicPeriod"/>
            </a:pPr>
            <a:endParaRPr lang="fi-FI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2" descr="data:image/png;base64,iVBORw0KGgoAAAANSUhEUgAAASsAAACoCAMAAACPKThEAAACUlBMVEX////g4ODmo3gAd7tzY1a5ubkHYIghpt9UR0H/U1PopnTHhFrCwsLf39/+zkiRf3PTMDGNRxPquD3q6ur09PTZ2dm9vb3Gxsbln3LOzs4Ac7ny8vLqp3vMzMzm5uZwcG9KOzSwVx1tXE4qMjJPUUxnMQv1zMrbmG0AWoS/FBc4LSnEflH99/MAb7iLi4vnoWtcXFuAQBCJPgDTkGaum5Dozb2Ab2O4e1ZaTkjqs5D+zDv78Ojz07tmWE7LNTaoPz55enanop9wZmEuIRzuw6ft2c3+4ZL/SkrswFL99+jikFfol2va7PWIdmqrl4x6WkdyNw2QVzNfIQCcTheBSCSnbEXWpoqih3d8NgCRkZFWfJuVioP45dm1raapfGHTnXuRalL+6rMZmNT+1mr57tH+qqr/hIT+lpU6QkRGPUENhcbbYE7LY0npfF3JdVKyhmSZPADfhEOe1vE1eqggYX+Gudvdu7psUEHPs6K9mIEYDAvcybveuaSaWyu6pJasTwKxYjGSXzvBi3e6ZVu1u8aykZN6TjXRiHBbHQCFoba93fGtRCrOmpB8hI+3hGB2KACQcVpnfZGgrbCOucs/o8xRt+b93IGuMjP/bW2FrMHxz3/z26CtfkrDnkGdhEWHdUapjETEc3TmpVbMozi7sZN0X0CSQT9+RkP/xMTiYmH00aqeeE3vtG9WNjjfeXTTlEU0h64xU2XcaUbmpzjXSy7ln0fjTlWTZYjEW2t6aJPKWmhPbaOZpo0yaXV8yOvGs1dhf3JunL0ASWAAVZAeM0UvGAByfcqXAAAgAElEQVR4nO2di18b17XvR+JhWYMASyMkISErICwHjRF4AkKRsBGWYoyxAQdBAIEwcRIZP4iDXZtCnNKHe00Tih9p0uQ4TZwTJ+ntObGbxre9vek5bk//r7v23jOjeewRj9jBTv3LJ3gkjUazv7PW2muv2TPDME/1VE/1VE/1VE/1fclRUVFRU1NWVuZ5+JtOYo2OJh/6prdGrqYA0fhD37QtYCFqf+ib3ho560ux6h/+wfeXiqp66JveGsmsnnvom/ZLm/7BsCptJ5p46Jt2HBH18N17a2Q7UkX0CFiJW646+tA3vTUyfQ+sHr57b438R5/DOvrwWXmfE/XwN701epSsjoq6/NA3vTXyPzof9Eo++EOJ7U9ZrV9PWa1fj5AV9wNj5ayQG+SqsUnvtsXbNrGteK4txxdeliWlTVclR8sewr5usRwBi9Se9kCTOCTMtoXnw87sBjeVbZsIT7K5RfmN7oC06SOPYmT+vcvR0SEOcdpLLYEk5wW1CdFoJjyeyzkcfpDJZLM5kTygujqXyyVVccrKJrBw5WWCnSxlo1GWnR0dH28eHx/v6rCQ7YIslo5uUGfNVrd3k0qive+2dEjFgHoLtAhkWWLZaP+UpT58MbAB9bMXLRc7pqJsv/gGbE7adKlYmwl0c1vd6k3JKRaXVKyIov0d8HeS7besX8Aqihf6ZXpqVvitrq1u9ebkt2gaVC81iEC8yLKKV8TkkDo7O7uV2rlzZxdWlMV2aAH3G8XqVLLqBo+tqfFudas3KecECjgdcoM6IQDjuOTsbgIFli6hcOWQ5cXiGM6UToMrcVp3Sq+irx1olt/oDsiHIRDY+f027lGIG++SGtQ+OlpB3vTgRlN7eX5hcsde0Hxc/1nFAfhWSwFhWVK2q7Kyukey+9+zaIXeugMqAyno0pt79+5A2rtjQfdhF3yrya98p106DE9mSNeJWhTvQE6oCy4LGQIKw9qrheVAxtiifIf7l2DVDCbyY40TpjPIploxKfRXC6vin1pj/MGxctBYlf04cGVpUblafBZ7XythNYBNSx2zEuHolQOqQeW/BivHCBsy+xRvXNpB3G+AsGrErDK8ckMxc4gdVm36h8vqiPLddNhsdqfllwu/HmhsbARQhFVrI4lZ84pvZN1mH6sZcR+Rtv2k5lUaFVgpD34c7Modk19ePtaINTCAvW+gEaPbsbdAk0mZzeawJpP412DF5ARou1xqGBFZgVoRKlEvzcrrx2H1kKByyn8RVg5mETlhSnq9CqwGokJ0cAgzGsoI5lCmsfHYpPyNhNts1oSrHyAraaCnrAGYIGCFwFIkO0F2JfjMPp9ZyAwCKB985htsPFY4QYPeCbcx6iDebekgY0nH99CQ70EOqVLQqWin38uz4ITuhPgaWGUQDYQIRBbYY8fkFAsiuzkUjnvVULqlbT/mrOKXJt/ckZlfs7rpsARIeaFDwcprYoZZxEN8ffRYI2vWKtRYYBUDVkIOGKu23S2VZ1Qjn8dN/PwOnDvu3XspTRnmKuRF9ZRxVEhR+o+TaUNO6BZRQz+IXFABCi0PHJP6QRTZzewi41T7YHKUzFZLPs7xauEnb70oDtwGXto7W5yWXjZoNMoa5LThErAyD2XMkvv5Qpkhs29gQLIXFNnN4TQgfuK08NYzzzwjwoJRyd4d6bW/o5TJ63cwOex1BPMC+KBvCTrAQcwKdYcQvwaGRHvhAaEvxPKcjXusvY2i7DNIol2hHHvvm/za31LIa/LacNYgpQ2OgcYoGFN0MGpGeVdmMIp6yYEh0WDTyKxYCFcO/2MexXWKvoVhIcNqHUD59Y63tJnPGnLCf1mcNeC0gY9ljkV95hCKUgLpC9HfgSExnsWwC6Jw5XzCRn4Lr7/4DIGFSA0NNg68+MxPNmZYqNG8gLDgtCHlzhxjzaGhgRBhBZYF/aJvaIjEszhCFQpnMeInS5N7XyyQyrBsprH1mbf0Zcxi8jscfmYRBywfj+wGsTKzGbPEKooS0qEhSBMYhBK9LzBeG2dba8uPl9J7dyBUrXgswgqCwA42tr51aUPbgCDtFFN3VG1YDGNW5pBsV9gTB4fCqMaFEwY0wHnywtU8yqtebMWkQqQZQ417Z9f+olLIm3DqbjbHeCYuZI4JYnYlsCExc/cNDuDBcoK4IGQMgPiRNOmRKUN6v0aJFGrf0EBmYxuBzt9LUnccseIrxwQxs0LlhEyUDAivoH4wLiLkn7xwFcel3sZBYhQSrIGljW3F4eek8TPOsfzErgD6QGvrIIyfEauhVbQq7gSRC3r9T1q4Wti7o3XHwCB4ijQaQcpskJXSCXFndwWPnQWW/en85ctvh7DFDaAyA86tcI0BZ7BPlCBctYJZDWbEwS4poggbZQVO6GCGw2bJCxcGcKD/2c+X+/qWl38BgHyZK7zkgQAx/uS5IGQMkIBmwKpEH0QZNmsWJtf+pkpe0hOKG4GU83IriuA/++kvQT/9GS7JII8jHoiSdq+Je8JY8W8CqiEB91QhqSAA4EY2uiFIR708K/YPKMlaHfTh2I56QRThsQcmCKoQuKCTMz1hLphF45qMWYgKIiuSFZlzG0vcIZr7vU5wQuLJaFjovRJVFGV8rYh+nKAys+E49+S5IApXA6wvOrQkNSo6MAi8Dm90SiMKP1w6LHanaOBna2RlWL5MP4IveqAALmhyOCi9oNfmcblcdbbHsYA1j3tBQVmVCyH7Eg5vsCwDaBwOEyNIXoj6wgXYsKhoIyq+ZCVUyAW1hT5I/uvQdEmkmorHblCdXcFnhwf09V5zeIPJKMiLq6MiLFxROHpsMJoZGspkhv4XHl/igSBKJATeYdNGdr+roqbGJdGqcD1epnVp795WXN2LioCEUEhyRN1UjfXI4eABBIaFC1n8UuOxY43w/8CbCJ2UsbO4HONQw3BWlI02N4+W1ci0nF5ON8Ftq3RJnMbSuiMjEgoJbtEbB3bsXSPDoraCw4bFSoUsXghnkKJsGLHCaSiCKfC6dMFZk2wemV0ZaR5NlsnW5ap5TMJ/XJq/0rqjleTbZ1Op1FmcM0Rf0s8BUopz1rlc1HZgw2KFkNmdXn7jAispfPXCG8vggiH8YpHxalD7K0bHV9Bn0ZHx5tHR62U1FQCsLPmY2NXlvTuutIqsiGH96pdv/+w0TrQG4M29ximWH4IvBGAXrSXpMKEjvLNnT+2KzGpuz549s4L4kS4f4VzJEWyOIVhlZXKkCgEDl9xqs+IYr2cBjOLyry9ffonM+2ltxb376V/96lc4zA/ieVNDRgfVKcdfWjI5LNIZry0pKbAaK5FfhfXXo9iS4/LYPUSIRmeB15aaldfr4DxHq6qOlI5f/nWasGqErGEHShtCp8+cxblQK3bOlwyOqowKxV99a0TDCr8DrCaVrGqlV/o01zU6qSxzoHwYiI2PPuzmb0Scw8E5R0qPVFWV1rcvHZ3AoR2zwjlWCOIMBCuUnsInL9EDlhJVRTJp0tLiJTq1JbVjokOGZ8Gsat/Br8KU8x5l42pUGBc7sqV25fD6ucvtpaXAqrTquZGqqtUl0a6wG4bQmZcMnocHhjVAtStnjZLVaFlFhUfjicMYCaJTUjI2yYbDYXZkDr2YM3JB5vqIW5/iuVe2lhUYVhW6PmhysuoouaZqFZ/pAlYDOMALQ2jCFLyx46Up2pBQsip8WUNZspl4omoVnDYgs0K2VDI3N4ZBIRHDopzVvj4v+x6W+KJ5K/NRP2JVVTWyOjuLg1Y7uOPqm4NXBl6C/xpZQWAbj+HlgV8PTFFOCXvrRFLQRzU3j483N2MrqzEpV/p5FEWrEprGw2w4R9mvZM6shCW9GN9KVg7OzzxXVdW+kssdBVRHgFZVlY3nTRMjIJQXra6OjMwvmJwLtPKuX8wQk8BpZAXQzo6PYliqqxyWd7Kz16ioSkquTa5cp2wYsfLFYjGzm6DCy8BqK4s2OLZDrFr1zY/DP+3tEOWPkIby8SyK7IlsfNno28T/XGBUIysCOfjueRSxKiqUgaWvvLyk1oBVbfnuB5QtXwdWNpPJn8amZfbhZbdvS+0Kkis/4zxSXxoaBuuqOgKh68gRFwyib9wMuXF4dbtXtv02RZ0oY0Mm5Kq4Pj5SOONj9s1jy1IaAAesDFW++7f6LfMTObNvMRZLLfrMbrPb50vBMmT58xsudjxccQ6IOhOXcuMQ40ur2uvbjziZRG7bTbn5eDlB+WYFvrR0dIRV9+/zoxpWzN0NsoqjAurKJFbIZ/blVtHSVE45A3Urlb2M8wYwrqNMOjK6bZscXee3bUu6KTvJ4XjePBvWpkJHy1xqVg92b4xVQhDMvqko0tRkbiU3lSGLvhAb2mh59pGIhxiPbx/g533um9u2SRmOG7jdpB1RjqDCVhVS9u25UY1d3dg9tyFWkGRgVhcz7GT/1OpUfZS9OAWDHJ9A7TS3QPHcCMB6zs8k3Ee3bdv24DCJPyHgtm0UooYuZUyiNIGl1AXHkxWqILy829gJy3ff0O0JnwsjVmz/FDu54vP5JoFVlLDa4oAlK+YeRnNbeTMyq23bxjGsw6NoGUcvbcXd1Nw8KoV1ZcpoPtqs6geZPmNWc+W7+/R7wg+7fZMZlKeiIOWbnYKhMzu14tPtwpYp7cZX0KTdw9uw3pmFhOkdsjwbwpM41ILsWgCzIrkP9lfUb4IT5tT3ACnSEZaXl9PGLWhS5BTSJN4uXpx6TCI7FuwgOo+Xcs9vE3XzprRUExbcbi0sB2RVgrltcbEtRVgtLiwspHCWpV7xgaFhle++St2XGDkx6QahPzgaFKbLf786dOL48eMnDqnfTKHuLm52z27TqS8twE5rYeVQPc4ttgUUM/t80EohPK9OGvuMDIvugox01sK8mE6nY4vpBXIs3FvggvzxlyufR6p84YTy/TjgyKbcQvimFtW7kFSEdLC8PyWl9Ek5qofwohAe0YwdjQyrfPcYfRfJ2bBYW2o4ZY4Np9qIl2907vh314mXn68keuHE8ReUthVDpmEWcn0Y0DQRNisG9ZNuszWm3JBzHLHyTTatSNePrATQosBqi70Q3Wmwymm9IBZPtuh2oyMkdhpbEK5ekEhVVj5f+ZuXf6MwLTK/R4gzy6gltVhoiYwI+ZjVGoFhorx6GaQMIbNZeT0EXhTGm7U3/P0twKLprlFFqk3069D+994Tx5rfv1kpUCFax5njBVj4aIYgkeJmlId/hjQoDqhiTM4t7zIkWLOFkWBB883N2tspcHNUVEZmxcin782n33tPNKt15VZ8dteuXQ8J6of2ykoNLIUbptziZSEXFIWB2gvi3lutPj4uyL0RGuRMrpMVykcpOq9c5cSHynjAi7BCp8+SdESFitf2S+Lbr7y//eDBg9vff+UhjIVO2DWsKisPnXhBuYMkfC/vKbDaQ1wwEbFas0xaCMVS4o4Aqyoaq6O0k1M0L9wtl3vAcj+w2+2qrgYCOsKFpzfFEqrGH4J1P9S37ovtB7cjvfrFrle/2DQjxGFhfj6OdkhD6+UXKgvHiM+SfepTuiB+B3kgHNo2VhB82MbTKTTIEYfYwi/ffvvts6LbwNv6opyDZldSauH3wFHsOf5Bj/o78awYBbMaM/mg54MeAOtQH5LXCClM69XXvoNp8bODmaV/A1Kf3vr4o98RffTxrU/tkD4c168+XatxwVQkgvohdAYLB1k+F7oEUI4SRxE+2ZV++yyZ3AYuSLvn9l1KZBc/4uoY/ve3E8yhHql9vHj4cqHQH8whMf4ckj8FTie++X2csSmrtQpU2w++ysdf2TSreUB15d9ufRYM5vNBSXlYrv/dpx/oV78gO2EtdpQEQQWJjxBC2T3kW6HUBMCax8YUOvvee6fJhJjcaNJF24EHOicUS6J+rw3VNsDBebt41A6B1ThddelFlu153h4ZbptIupwf2ntEgifsPHPoDyiPr2PkTO4VBSqA9T6/a7OwsoBqaalfwakArOHf9esXAtZMGmIF74uQQMZLFwUCq1gs7XG5xBQ7JE5Ki8UN0oAbelakF/R4PVzCbY0kGL7n+Rd4zKKnx/5xIBANR+yVtysrvwpfPBm4Zb8lBrQPnwdW8T9YzTHG6fCIfrxru1oHX2Ne3bU5VnFAlVm6iFmBNeVPkn/Q63yD/nwuJ/tg7d3FWIxPRXyiA7SRETbJ47FzJNyFk3m6YVBBfXpWyyKrOuiArbcRq+PPv3wIovwHscmP7J/WR4FTBEyr8lPLZ5/af3dS6IGIfug3z78ABnbodgSGryaTUwyNrx7UwNr+6vuvbo4VMw+orowDJMvFK5lwL3RqVmsotDK5ask36G6/1FcIV9OX/3044ov4pJyFF4ewaBQiplrxlFnCVSQH4vTxqk9mBXZ1Ow2s+EMvV/bYj8fcUyeBzqeVPfh0621471a9xbLi+8D+8suVJ/gCK5uTOOEujKoaaR8WxrVJw1oYXLoy5QkGl8K9vRFMStRKMK+9rRenQIWKDcmItZCtp4gP8giNZETxBCrMaO8Ho9GY1rDOE2/1OOq4tPu2/RBixRy323+TcIemLCc/g45InPHwtb3yo5MWy6Q5Bh35cQazsn8VijE2k5P44CsHEaX9dz6/2NGBI0vHxc/379ts4jC7tLTqCAbZSESFyhoKBrWZ4809BVRYLkUmnHUTw0opi/A8H2+DNuXScW33XpA2w5LGzX6b0xEXCKtD4H/HKyutoamTv6vs+dj+NRuNRsN2++9uVd6ynJyyQkD7wP7hIZHVIuaMN/Jl9Xufd2gD8ckfbZLVQmbpMteiZoWWgZVm9Cb3gTNyoUH5MSTUCF22UCPhX9nHhslEjtPPVht1P9rUXaq0cyavk8l9hVn1oJ7w95WVtzMYDopSFhS5Tp78qLLns/9dWfkHNPT4AOwPWIXbGI80IfCT/9D3WvkG2nnadbEazDhSnUHBqpGOlZSHzkwXijJvKD5Pi1W/mGRX/H8+u0+aLFS978wpgyjRRw/tSE7H4lf236P+D3V0MWsP5MjI6Sydt+yf2j9Gt7M4+Rm82WNFx+dED3A9Yf+K5Z1yztvVkBeToHwQ3WyyAy1TOq31aTKzED9XHwxZ2agCFPwfDKrDzBu1WlIgRSLA50jakCb2Ba+frZZYnTpl9pn/k74D2qRBWeZzZr+yg7ngBApNub3d89lJcsuPj6D/E++6eeuWWJg5BI7aY/9q2F9IRYFVPm/pn1wJmeW2deY3+xyauJeJ9/YDq8wSK22OHRp0WzuCIdXAvC6QP19+t1Dvu3n37tg1ZdKUJlU/yB8RMn74dHX1KYLq9Cl0GvQM1bA4beKuPts1/LXdTlLRBJpGGpVuj3KycL/Wk/0CuVwF3BAUVpZJRxvyU4IiDqNAs7ppVkippWBI64PWYIeqgseMk9unghW3tLRAh4JusdqhKgoPI1hxlFglmHiOPSWxOn0KD3JOUbsffS5arqwfp8NfffMVuqSX95kFQYhaKJoShBDO7uK3v/5afa7QGQxmIr29vSIuvDSZ/04TASeA1eEzh2VOhw9DvCpV13u60U1mNXvZoSoKx/FoJpEFI0oIYXafyIqgMrurX6P9tH48qJ72EQsJArr+mczkvkRlhUsOyOvRddiqXM6LWGl6+Nm8/r6dKX7dRXtTMOc+c+aMG4wUozpz5nAoqKEPrDpLtVIX0NN4ej+q7boFFrGqPsuePXWKXMZ86llawNJGdr1hYUaLuMjnHnbQWI3gn83Gc+hfzQhhJ7DSOIwQLNWASfOpRGK9lUCuZRYBsoZSoBhmtZKv0LHSw1L5oJdpQ3sr4HPOAmZVva+aWJXvTHU1jZUtf++8Nhe9p9oqPv8QGsZ/eS8FVaBsEfGM5dz6Mmm8NM9aQ2wBVCYD0aVUHV2YRCoSo0/6oSm5CtYEVrWymFhksQ9OBjWzmrpQvOpQo1LfYI7zg2W5QyyZIRPCrKrPEKs6C4s0H/SgrQbz9+6dR7p3714ejojql8m5G8why3hxFMD3OFewwkZHyhkFCnHU+MRSfsWaGSrAirLWSEe/llXkXCS1bid0BFfwpp55/fXXw3ipU9tZJMXY3ikKUNVrbsvvcDDx4bB8XdLpfdX7DhdQHaRlo9I9zJXqVJckEtJ0ExgXIFaicXdKuAI10iW/5sKJCj6VTkAMSmTyK9pOK9LZr+GSjUR0dcMi8hBYkRdf/wneYH+XtobikluFdxKzUp90d3AmiF/pYQEMC5d5zYfJGRzkgNXbqaz8FKfq1qxDyjvYZLgOpWV3ElYu+VLywsyGdCrmA1PhheAkdhNR7jOH3RHtIeZj1sSGqqX+5kkMCyXwkVC7/hIXRwe2qtL6bn+HeGzr1cVazsb48ZiVl08hYFLmUwjV9oO0nIEWgLSsmDafWxwUeDURE9EK1GGeaJVCzOFT4FdALt4yhcMvZFao30KLEc0zEflYZMNn+f0LMTytxepLaOeiY3WJ4ard2yntsSakeZ2c1+l02hxoX90SqcP7MKrtB2m5qFebhkDbu3Rr8dkE8RGvrifusATwWCybSCg9K5sAOijOj9ZjQMOLi4ttbTlYdEc6Vb0WoNKEr3UpLkxNVU0YdQgQsDoJq27xaYm6hyVyThPHOfAUJCYbwvcrPIyMqnq7ESuuU29XRR5OYqvXweq00C9yiSfAtWC4YYHU8XAkOrw4PBwNW91uaySonDsOqCIbnhARf+XLP50D3f/SoLwDXZbY+Yms6inPCfKLRbbhNub+vlOnTpHOcLshK6Zd7NICyW6L6ORFhiBlelbU3SAtskZSPNOCA/FPXkfCqdZKl3IdQLVRD+Rjf3q2+o8wBuj9Y/WzdFhe8cEIR5juUlq4UiodXxzGBlVAZcBqXIo6TtTRUnoMlZ6jsDK+h3TWGonFy+pxHJZ7+FBQsdtZn3XjHhiLnINGIVh/gqEJvVfosoieJ7JqN55Xns1l02fDZyFtl1EZsUKtRw/w8EJH21HUTsBjj1BQldYbPhcZkgFrorkUwwr/BI95hU65hMln0VQMH7/BmwGmItZeZAF/+iM2BLpVJvFTMaDHJay0Xa9K8RzYFThhAZUBK2IpHdD5QUeLl+uNHw3koKEyhmvistD7+VZLC5UB9wQ5wNBbxFDH2OvjnRu7lCCLvlVd0C+pa9VpWBV/rFkb2NW+AimDnIFJYj6d6GlT3cRu6yto62E5aS5YJMB5vFkEJDQbsZpDudyKu/ec7/cffng8m/Kh8XSk91yKd5qMvk0V74Pv/VHB6o/UvtCPjzuw6lorXCHF0WBQgQqdmqNogtgSJN9MUmRFPeeKVaEfvSPOhgeNczn4GKnI5FZXP7rVe6733Nd2+9ek8NCLMjDPBi8ABg+MnFGgqv4T1Qm5jk5yFLvqi4ZUoi9UoLBoYZCwKrXY0MhgLVaQBcMYS3q+cz2MtDqKP6KKq3My8RQgAjg9djuE42/sdvttK7ap3gT6XHv9eXGh+RuJL55VwqL3Dd0dSlZrPKPtNd1ZTKoTinaF2usQ7arIQ2/81/LabCw/ViTeOL3OOgfDJ3znzvUCpK+/QWVWO6r+neuFfMLm8jsMOwaqUhEgvOvgdgWrc9Szn+MWEqZI37XGUxjf16KiOyHJmEg/0b1GtwZSzZYjZ8Bn6PNwsRx1Dq/H5eQgM7XaZRFSXid8YNsYKjSBI8ZkD0onaDGrczQvxB2hzKr4r/A6VNu3v09xwpr6Qj8xWr8Wqz4dKoBVhBXDeTwOgAJUDilYnfsDb3K5bF5T3cYCOw7tkZjibDZi1XsODUR5dYyvCHTiLp2wKn6FY3adrCrqC/2Ea01WyslymklzRgIvdDq8Jq+C1TfffMiYvPDBJm4wGYcetHf7+wpYh2Gw0xuLp2KpVKrQQE+gA3fpmFX7GtvUozr4PmU9woqMwh1r+uAbNFYX1mge58fWU1lZoIXON3Kbu5yVT0XC0FOcPXWfzJCo3tUWQk7dGwaIC04psfWjR+VB6EU5UdFMFOkXOlb3acmoS9lPVK0V2y9QWNXSLmHV6cRvKguwetZev4jagiuRyGw+2LJTVjc6tRWKRPrlCTNcJwzY4LBjVmucZOOm//p//nz/vszpyz//pZbmLNiupI3hxLQIq74ZylW/RYO7qEMvPI8nWousXljzC8X06p2fHY4Id+7sJ5qo2NlSVlFRdn24dzGZlJyCQ8/2hNCCksaONVjd1LaqtmTGmJWIBxtZkfxqunZmelo9cRxe106vFXYOydc5FFxw04q/j8KJHLCe3cV0tWB35lX94bjF0gms0GnVQHFWorNAS0ShKy3eoKxYo+wn/MXHOBfIBJ3pEnwxAvqfzBgoWcsLP5Rn7xMX/G5Tty/U/uX/KnrCNLCiDL/x+QkbPqUTKHrydlm0KvXsBxor7HbSEAA/qsvQu5elCTrTmD36I75BtViFjheudECsKBNhN6J3YQf++mcZVtaYVcCDTxUWfbQyJ8cVbE/bpo1Zjav6CdzD6sqt4kZl8H+T3vqb9M50kdzd27f8/ypVrChz4Deid/HhQrTQTLgv+SKsygirriJbU3RX5NIdkRWv76aPlCpZqaxMu1EdKgUso7zBe+Pu3Fz5t2pW3ylcMX2ScZf89S9/+esc7CyVlRioUNW32GNdl+UZuDO1ewphBVjptkm8Ts2qlJr49E3rUUHCJcGie2HfHNb5/1LFq+/G6g18sRsJnCW104wBqwmAdNHFXJpanVoxni8reyBkiX3LF6ZrayVWDocWAz4xUy97HfbBUurA410aKgUsmjFyYFRz5eXnz/+3sh/8bqGdwztSMkN6ZJwIU1nFw1E2nMbX4FiNz/+LHlhbQuJT356SAitttchPyjvSyyrDwtgyHVXBDWnBsG/uPNHu/3pewcpwz9cjfHBmZi5cwDON8QCLygrd4AtYpRAr4xnrkgOKbuEtke3Kr2NFKp3yAx3HjZJRTiTyrv4jCRYlI+3DoK5dgz/YC3sqv3MmiqPVNI6aXWoAAAlWSURBVBqvY5PAA3cqK3Qpc7gNszI++yHO7C5k6TMSq2WTjpUHwzkqvcTVrHrKM6AvTBuhkr2TEt45gDQGznnj/Pnyb7/9Fl59LE0T3Jh+e0PKanAniC8zRdl2Lb6Ci85qMSyyMj6pJpUCCsH2pszKpru5cYUajtOgMiYFdupohkSQbdOUD38LeK5yDDcm+mL5fwMr6jWGxvKjzYRjiWyc6+v7m4wK2wS5govOKi2zMjxXSwY3tYrwcWGPzMqrDdu41FcIUF788jndRkWzMhj4iRdiU7J3BwJ0FY5BOfHF8rINhyuvn7kx1yKgSyWukt5PHH9iVpganRWPb5GaKhaupjEqpUMsS6z6bA7tRrHTtRd6R3W6JYmbMQzf5Bfwx7QxNDKsd3juwdzcGA5bhzbsgibOdv7adWc8Eet9gFFJ9ovGpeQ6ZjorZjgMrGLFwhUe2qpqlX21BVbanCGpSdS1r6UtGAYrIhzfaXUM8L5r4S5A9eAqQvVzpueDDWYMNub637/FSPhldAOBm1LkKpSDDFi1EVZF5gCQMoCSFSeN27wm3V2exzXlnTr0WldGXN4DhjVdZNDXhz7fQ00bqqaCkGRdvTq2ezegYjaaW5lMXtO30oUWXN+yvBN9sgsasYqzhJVxdqVnxTwQB72UR+MtTK62K4sw/tLVyZVF7VqoHFpbUqRMxaHb2dELpMk8QXXVuambvTu9HvrXIG2sFW8l0BWkn+bPhYeBlY/6GRZOGWZU278wI3b4+sFLwu0z55Qrp9w+t87BUSpTO1OsqdOGxWTT2NzY1atzxrcxKC4n5IQeGgro70UX5Loa6GXvRcQqUuReGxdgBLhnRr3ZEjHl1rcWTQZVbQzNZtSzqhVHXobCyQ61jLUMoerq3M+LfbmYOKeHbo8PaqWzIraWBkpGyKBhzjDjKza7ix9551qz5kAYd2Po1g+q2BdXXoAoaW1WD9AaN6mfIAccW7vMbCj6nfTRfT1Ei/C3NNDLk7yQ433GGQODvDSsvZ24mB5RgnNMe58hHr1DZUUlsfYaN1AfeHXsYd9Jpa+kVvJ5Qx/0rrBOX9HpXbkwq71/Xt+MwcAXz/RXk0lJF0wrZGw1qjWolme7h2L7c9YNT3RcQ6lxyVi5nQasHFPhy9bZYqfWIAXTXbR7U8wa3lXbs6Mmp4tOELBCRzWjHGMS8g8YrcG1BINjc9ci1smuh3uzSN85aceNWQWu9FtpN0GWtRgO6zp9ybC2Pac6vNf+EdTdkynu9k394x/qH1ib1bTRGs3BYHDnzsw5d/DOZq+fp4o/fE5qiiErb1PDxZWLxewKWOnrgH1iPsqGFOexIRfbHdLdFi3n69Sed7+pz0M0wlndDOWDncGWrhanK9Uf3L5/s9fu0hTvdUuLhqw4y/7/+HGg2LTBtjDllv5iQno1bHa7yUUKXkfZOyUlu6c6NXcS7ft7/72SkvMdNQo/JOPxormoESt/S5c3ycE/X97X3xngO6jtnOwPhqyYjjv7918sdojTBrdGXZ6ZuYkf4OyOZZm+5WtN5w/sBli776pXu7G7fK5kd9Pf/+d/pi9IdDAr6mlrUX17jFgxfjKC2rV9P3jjJ5u9QYrXq35Qz3L7ORk813LAgFXLnf13OrSsOIXSEK44mrzLCzmBXFtzaWZPbT5/PoBuODen3tgNdBO/e/fuNUGnLPXKN+VyrYGWjVlJ4t//PBi8f/CTTT1EoLkhH2xR1pOW5769Js2ycTVguyJtBDmQ/CBHd8DyeYvJZJPltKm1EL5kstFlMi0M41vHuc1jtSXofshz5eX3PLLq6uo8zX8HfFIZes6FnnHmmSNnOvBeeLEk/utnxey6Hwze2R7UX5S6Dnlb8i0tO5VRum9ubGzMAYC8/mBDQ5mfNNAjPw4K35e9JWCxtFTUiMI31a6pAwqynOEFk15OD3oQF6w7cRkZl886f343+Fm+oclSptJoIGA5mRc1Sn5gDtvVBYNDYDL5b+Da94zfIdJUgZRYgRPe/8S5uZlEfrCrlq5dCv1o7Pz55I9AzQ0NDTV+3MYadVNqmgOWQIvmzTJXAYp/gcbKpVx7Yn5FCLlDk8lkciI5UVZE4u9cvwsoHjgph0DSA1jhrkcHE+2P34/5cV/cCd75MrjZ8O5sCH6+71mlqvfvR//sa2rI55OYVYV29yu6Dhxo1rLyFFDVTIXb9W2p03wBcLHhyVHtdoyQtQcC/xz3G6PyT/yzKdBusALB5n+to2P7L5x+h3dzj0praWhqoCsP6W4dtiuXbs9Hk5qWVEio/CbXaNOVQJOHssMe9NhAyXUrXK6yFXaqQ/ZsveqQUBBzgjotlqadxVg1N1ksHcUMz+T/8vP7nwRJYDEhYhtD5QEiELR26pXvah5tSYo7Z3M6PdJO41/Smrm0N87mwIEDTU1NB1wGu2vyiysmuy2B/v41Wlf43vU8sOoutkYXsMpfL0LTZNt+8H5d4RWyNMd6ry7x+v3Jhp0toy2jpJNTqgw+SLY0r6shmCWRBUAdQLQqbBJXubNUqg4jDaxlCTKIn5fPnbccKGpXXQcC5+d23ygG60evlu7U7Dgcacea9uVFpgisID1radb9gH8C3VdtnawUwR/a39Gt9VCKRhHQQGd3d1cZxVt1e+NpOVmeDxRn1XwgECzPt1QUW8dvc+o/XgMX5yee4y/Ld+2UXE3pUP6aPDa4YkdJlkcRuCAQ1awjXMMqE3htWLCttX1/Gb4o/cBOdS+ntFOID66dB8gVm8ieVSzI53V1ykiIA4ocPhAuA1QiKVjFA1YVbClTtQ9H3poWdNOYsnWxMnnWxYfKrMZl5IRO6ArEvgBfr9rUpeuQNdtC0R28Gi+TfM9Z5yq+Y/D7HrIDNhMtdHEmm9RCcAbwQV3/jzaCPugqM26KVtqIpIlWuoglrmC0OWVSV9MFvUXT2tlFzWgA1usm66Eg7lzrG0TiTtgopuUXP/PgjSa7ktSdqEl2jaJ/1hFOHoU8qn1Be7g+zyZ/pBzGhgyryBchc/EUjIHysOjCDtmc2I3lkUph32og4cEe/X0zKuybR0rGRAw1sir00sQhUyF2oCWbGLIKIlaNor3yJ/WGZaIAEJ1EnzFtvShp3KP6JcrNmh8rFI+RaA9spxnWU4GoHeFTUUTrBwtZw1MpZDO66NLxeMXvx0A23XOCC6bl2Oqde8ykOh35/wH5AA3EyX90jgAAAABJRU5ErkJggg==">
            <a:extLst>
              <a:ext uri="{FF2B5EF4-FFF2-40B4-BE49-F238E27FC236}">
                <a16:creationId xmlns:a16="http://schemas.microsoft.com/office/drawing/2014/main" id="{452A85D4-E609-4531-AA18-24105FC580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2571" y="4899330"/>
            <a:ext cx="2466846" cy="1386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86209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52A0893-22EA-421C-9BEB-5BE94886D043}"/>
              </a:ext>
            </a:extLst>
          </p:cNvPr>
          <p:cNvSpPr/>
          <p:nvPr/>
        </p:nvSpPr>
        <p:spPr>
          <a:xfrm>
            <a:off x="2130457" y="2185099"/>
            <a:ext cx="9483365" cy="107824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960F9F-FFB3-4A17-AB33-2E2DCA773215}"/>
              </a:ext>
            </a:extLst>
          </p:cNvPr>
          <p:cNvSpPr txBox="1"/>
          <p:nvPr/>
        </p:nvSpPr>
        <p:spPr>
          <a:xfrm>
            <a:off x="2236016" y="2247166"/>
            <a:ext cx="9272245" cy="954107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fi-FI" sz="2800" b="1" dirty="0">
                <a:latin typeface="Arial" panose="020B0604020202020204" pitchFamily="34" charset="0"/>
                <a:cs typeface="Arial" panose="020B0604020202020204" pitchFamily="34" charset="0"/>
              </a:rPr>
              <a:t>1. Nouse ylös tuolista ja venytä takareisiäsi</a:t>
            </a:r>
          </a:p>
          <a:p>
            <a:r>
              <a:rPr lang="fi-FI" sz="2800" b="1" dirty="0">
                <a:latin typeface="Arial" panose="020B0604020202020204" pitchFamily="34" charset="0"/>
                <a:cs typeface="Arial" panose="020B0604020202020204" pitchFamily="34" charset="0"/>
              </a:rPr>
              <a:t>    kurkottamalla kohti lattiaa. Toista 10 sekunnin ajan.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90AA4D4-7946-434E-B793-BB0DF3258AA0}"/>
              </a:ext>
            </a:extLst>
          </p:cNvPr>
          <p:cNvSpPr/>
          <p:nvPr/>
        </p:nvSpPr>
        <p:spPr>
          <a:xfrm>
            <a:off x="3685880" y="4015477"/>
            <a:ext cx="7927942" cy="107824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850AF81-2054-4B6A-874E-A25C7EBA03EB}"/>
              </a:ext>
            </a:extLst>
          </p:cNvPr>
          <p:cNvSpPr txBox="1"/>
          <p:nvPr/>
        </p:nvSpPr>
        <p:spPr>
          <a:xfrm>
            <a:off x="3727809" y="4077544"/>
            <a:ext cx="7844083" cy="954107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fi-FI" sz="2800" b="1" dirty="0">
                <a:latin typeface="Arial" panose="020B0604020202020204" pitchFamily="34" charset="0"/>
                <a:cs typeface="Arial" panose="020B0604020202020204" pitchFamily="34" charset="0"/>
              </a:rPr>
              <a:t>2. Koukista jalkasi taakse ja ota nilkasta</a:t>
            </a:r>
          </a:p>
          <a:p>
            <a:r>
              <a:rPr lang="fi-FI" sz="2800" b="1" dirty="0">
                <a:latin typeface="Arial" panose="020B0604020202020204" pitchFamily="34" charset="0"/>
                <a:cs typeface="Arial" panose="020B0604020202020204" pitchFamily="34" charset="0"/>
              </a:rPr>
              <a:t>    kiinni. Venytä etureisiäsi 10 sekunnin ajan.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8D705C5-65EA-4677-BC71-3CC3E586F4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4605"/>
            <a:ext cx="12192000" cy="533955"/>
          </a:xfrm>
        </p:spPr>
        <p:txBody>
          <a:bodyPr>
            <a:noAutofit/>
          </a:bodyPr>
          <a:lstStyle/>
          <a:p>
            <a:r>
              <a:rPr lang="fi-FI" sz="4000" b="1" dirty="0">
                <a:latin typeface="Arial" panose="020B0604020202020204" pitchFamily="34" charset="0"/>
                <a:cs typeface="Arial" panose="020B0604020202020204" pitchFamily="34" charset="0"/>
              </a:rPr>
              <a:t>Tauko</a:t>
            </a:r>
          </a:p>
        </p:txBody>
      </p:sp>
    </p:spTree>
    <p:extLst>
      <p:ext uri="{BB962C8B-B14F-4D97-AF65-F5344CB8AC3E}">
        <p14:creationId xmlns:p14="http://schemas.microsoft.com/office/powerpoint/2010/main" val="16737211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077D499-93AD-4B66-863A-37598B54E4D1}"/>
              </a:ext>
            </a:extLst>
          </p:cNvPr>
          <p:cNvSpPr/>
          <p:nvPr/>
        </p:nvSpPr>
        <p:spPr>
          <a:xfrm>
            <a:off x="1970202" y="2185099"/>
            <a:ext cx="8849880" cy="107824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A52DCC-F83F-48CC-BF5D-5B6C3415E9B7}"/>
              </a:ext>
            </a:extLst>
          </p:cNvPr>
          <p:cNvSpPr txBox="1"/>
          <p:nvPr/>
        </p:nvSpPr>
        <p:spPr>
          <a:xfrm>
            <a:off x="2064470" y="2247166"/>
            <a:ext cx="9183672" cy="954107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fi-FI" sz="2800" b="1" dirty="0">
                <a:latin typeface="Arial" panose="020B0604020202020204" pitchFamily="34" charset="0"/>
                <a:cs typeface="Arial" panose="020B0604020202020204" pitchFamily="34" charset="0"/>
              </a:rPr>
              <a:t>1. Nouse ylös tuolista ja tee kehollasi kiertoliikettä</a:t>
            </a:r>
          </a:p>
          <a:p>
            <a:r>
              <a:rPr lang="fi-FI" sz="2800" b="1" dirty="0">
                <a:latin typeface="Arial" panose="020B0604020202020204" pitchFamily="34" charset="0"/>
                <a:cs typeface="Arial" panose="020B0604020202020204" pitchFamily="34" charset="0"/>
              </a:rPr>
              <a:t>    vasemmalle ja oikealle. Toista 10 kertaa.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09B6BF-C1CD-4645-A1DD-2C83653CE8F4}"/>
              </a:ext>
            </a:extLst>
          </p:cNvPr>
          <p:cNvSpPr/>
          <p:nvPr/>
        </p:nvSpPr>
        <p:spPr>
          <a:xfrm>
            <a:off x="4228780" y="4015477"/>
            <a:ext cx="6591302" cy="107824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117C210-6BBF-4195-9420-B59817D597D5}"/>
              </a:ext>
            </a:extLst>
          </p:cNvPr>
          <p:cNvSpPr txBox="1"/>
          <p:nvPr/>
        </p:nvSpPr>
        <p:spPr>
          <a:xfrm>
            <a:off x="4272636" y="4046766"/>
            <a:ext cx="6503589" cy="1015663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fi-FI" sz="2800" b="1" dirty="0">
                <a:latin typeface="Arial" panose="020B0604020202020204" pitchFamily="34" charset="0"/>
                <a:cs typeface="Arial" panose="020B0604020202020204" pitchFamily="34" charset="0"/>
              </a:rPr>
              <a:t>2. Venytä niskaa lempeästi oikealle,</a:t>
            </a:r>
          </a:p>
          <a:p>
            <a:r>
              <a:rPr lang="fi-FI" sz="2800" b="1" dirty="0">
                <a:latin typeface="Arial" panose="020B0604020202020204" pitchFamily="34" charset="0"/>
                <a:cs typeface="Arial" panose="020B0604020202020204" pitchFamily="34" charset="0"/>
              </a:rPr>
              <a:t>     vasemmalle ja suoraan eteenpäin</a:t>
            </a:r>
            <a:r>
              <a:rPr lang="fi-FI" sz="3200" b="1" dirty="0">
                <a:latin typeface="Corbel" panose="020B0503020204020204" pitchFamily="34" charset="0"/>
              </a:rPr>
              <a:t>.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893C992-DAC6-4783-823C-BFBA343C01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4605"/>
            <a:ext cx="12192000" cy="533955"/>
          </a:xfrm>
        </p:spPr>
        <p:txBody>
          <a:bodyPr>
            <a:noAutofit/>
          </a:bodyPr>
          <a:lstStyle/>
          <a:p>
            <a:r>
              <a:rPr lang="fi-FI" sz="4000" b="1" dirty="0">
                <a:latin typeface="Arial" panose="020B0604020202020204" pitchFamily="34" charset="0"/>
                <a:cs typeface="Arial" panose="020B0604020202020204" pitchFamily="34" charset="0"/>
              </a:rPr>
              <a:t>Tauko</a:t>
            </a:r>
          </a:p>
        </p:txBody>
      </p:sp>
    </p:spTree>
    <p:extLst>
      <p:ext uri="{BB962C8B-B14F-4D97-AF65-F5344CB8AC3E}">
        <p14:creationId xmlns:p14="http://schemas.microsoft.com/office/powerpoint/2010/main" val="40013970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57B9A3-6407-4452-86F9-66F52FFB400E}"/>
              </a:ext>
            </a:extLst>
          </p:cNvPr>
          <p:cNvSpPr txBox="1"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fi-FI" sz="8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D4A942-8A04-41A6-BA6F-204D326042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605" y="6360799"/>
            <a:ext cx="1184354" cy="40764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6747DBE-32C9-4A70-82CC-EDF83641CBE2}"/>
              </a:ext>
            </a:extLst>
          </p:cNvPr>
          <p:cNvSpPr txBox="1"/>
          <p:nvPr/>
        </p:nvSpPr>
        <p:spPr>
          <a:xfrm>
            <a:off x="704883" y="369331"/>
            <a:ext cx="107822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LIIKETTÄ LISÄÄVIÄ OPETUS- JA TAUKOMENETELMIÄ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56599A-9B65-483E-8B56-06F7FE762942}"/>
              </a:ext>
            </a:extLst>
          </p:cNvPr>
          <p:cNvSpPr txBox="1"/>
          <p:nvPr/>
        </p:nvSpPr>
        <p:spPr>
          <a:xfrm>
            <a:off x="482332" y="1640237"/>
            <a:ext cx="11227324" cy="50731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i-FI" sz="2000" b="1" dirty="0">
                <a:latin typeface="Arial" panose="020B0604020202020204" pitchFamily="34" charset="0"/>
                <a:cs typeface="Arial" panose="020B0604020202020204" pitchFamily="34" charset="0"/>
              </a:rPr>
              <a:t>Kuinka voin lisätä liikettä opetukseeni?</a:t>
            </a:r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fi-FI" sz="2000" b="1" dirty="0">
                <a:latin typeface="Arial" panose="020B0604020202020204" pitchFamily="34" charset="0"/>
                <a:cs typeface="Arial" panose="020B0604020202020204" pitchFamily="34" charset="0"/>
              </a:rPr>
              <a:t>4. Opetustilasta poistuminen jokaisella tauolla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Jos BREAK </a:t>
            </a:r>
            <a:r>
              <a:rPr lang="fi-FI" sz="2000" dirty="0" err="1">
                <a:latin typeface="Arial" panose="020B0604020202020204" pitchFamily="34" charset="0"/>
                <a:cs typeface="Arial" panose="020B0604020202020204" pitchFamily="34" charset="0"/>
              </a:rPr>
              <a:t>PRO:n</a:t>
            </a: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 tai taukodiojen käyttäminen ei syystä tai toisesta onnistu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Yksinkertainen, mutta toimiva ratkaisu!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fi-FI" sz="2000" b="1" dirty="0">
                <a:latin typeface="Arial" panose="020B0604020202020204" pitchFamily="34" charset="0"/>
                <a:cs typeface="Arial" panose="020B0604020202020204" pitchFamily="34" charset="0"/>
              </a:rPr>
              <a:t>5. Materiaalien noutaminen opetustilan etuosasta</a:t>
            </a:r>
          </a:p>
          <a:p>
            <a:pPr>
              <a:lnSpc>
                <a:spcPct val="150000"/>
              </a:lnSpc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Anna opiskelijoiden hakea esim. monisteet itse – istuminen katkeaa lähes huomaamatta!</a:t>
            </a:r>
          </a:p>
          <a:p>
            <a:pPr>
              <a:lnSpc>
                <a:spcPct val="150000"/>
              </a:lnSpc>
            </a:pPr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0110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57B9A3-6407-4452-86F9-66F52FFB400E}"/>
              </a:ext>
            </a:extLst>
          </p:cNvPr>
          <p:cNvSpPr txBox="1"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fi-FI" sz="8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D4A942-8A04-41A6-BA6F-204D326042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605" y="6360799"/>
            <a:ext cx="1184354" cy="40764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6747DBE-32C9-4A70-82CC-EDF83641CBE2}"/>
              </a:ext>
            </a:extLst>
          </p:cNvPr>
          <p:cNvSpPr txBox="1"/>
          <p:nvPr/>
        </p:nvSpPr>
        <p:spPr>
          <a:xfrm>
            <a:off x="4624349" y="369331"/>
            <a:ext cx="29432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YHTEENVETO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56599A-9B65-483E-8B56-06F7FE762942}"/>
              </a:ext>
            </a:extLst>
          </p:cNvPr>
          <p:cNvSpPr txBox="1"/>
          <p:nvPr/>
        </p:nvSpPr>
        <p:spPr>
          <a:xfrm>
            <a:off x="482332" y="1894761"/>
            <a:ext cx="11227324" cy="4190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Korkeakouluopiskelijat haluavat, että opetukseen lisätään taukoja ja taukoliikuntaa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Jokaisella </a:t>
            </a:r>
            <a:r>
              <a:rPr lang="fi-FI" sz="2000" b="1" dirty="0">
                <a:latin typeface="Arial" panose="020B0604020202020204" pitchFamily="34" charset="0"/>
                <a:cs typeface="Arial" panose="020B0604020202020204" pitchFamily="34" charset="0"/>
              </a:rPr>
              <a:t>opiskelijalla on oikeus</a:t>
            </a: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 parempaan jaksamiseen ja hyvinvointiin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Jokaisella </a:t>
            </a:r>
            <a:r>
              <a:rPr lang="fi-FI" sz="2000" b="1" dirty="0">
                <a:latin typeface="Arial" panose="020B0604020202020204" pitchFamily="34" charset="0"/>
                <a:cs typeface="Arial" panose="020B0604020202020204" pitchFamily="34" charset="0"/>
              </a:rPr>
              <a:t>opettajalla on velvollisuus </a:t>
            </a: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pitää taukoja ja edistää opiskelijoiden hyvinvointia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”Luento-opetuksen tarkoituksena ei ole liikunnan lisääminen”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Lisää ideoita Liikkuva Korkeakoulu - tietopankista</a:t>
            </a: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365253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57B9A3-6407-4452-86F9-66F52FFB400E}"/>
              </a:ext>
            </a:extLst>
          </p:cNvPr>
          <p:cNvSpPr txBox="1"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fi-FI" sz="8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D4A942-8A04-41A6-BA6F-204D326042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605" y="6360799"/>
            <a:ext cx="1184354" cy="40764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6747DBE-32C9-4A70-82CC-EDF83641CBE2}"/>
              </a:ext>
            </a:extLst>
          </p:cNvPr>
          <p:cNvSpPr txBox="1"/>
          <p:nvPr/>
        </p:nvSpPr>
        <p:spPr>
          <a:xfrm>
            <a:off x="5061653" y="369331"/>
            <a:ext cx="20686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LÄHTEET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6CB1FC5-8F40-4E65-9B0D-829F6E9B528E}"/>
              </a:ext>
            </a:extLst>
          </p:cNvPr>
          <p:cNvSpPr txBox="1"/>
          <p:nvPr/>
        </p:nvSpPr>
        <p:spPr>
          <a:xfrm>
            <a:off x="66041" y="1565975"/>
            <a:ext cx="11816796" cy="4922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Beddhu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S., Wei, G., Marcus, R.,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Chonchol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M. &amp; Greene, T. 2015. Light-Intensity Physical Activities and Mortality in the United States General Population and CKD Subpopulation. </a:t>
            </a:r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Clinical Journal of the American Society of Nephrology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10(7), 1145-1153.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Saatavissa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00" u="sng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https://doi.org/10.2215/cjn.08410814</a:t>
            </a:r>
            <a:endParaRPr lang="fi-FI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Celis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-Morales, C., Perez-Bravo, F.,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Ibañez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L., Salas, C., Bailey, M. &amp; Gill, J. 2012. Objective vs. Self-Reported Physical Activity and Sedentary Time: Effects of Measurement Method on Relationships with Risk Biomarkers.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PLoS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 ONE, 7(5), 36345.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Saatavissa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00" u="sng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https://doi.org/10.1371/journal.pone.0036345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i-FI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600" dirty="0" err="1">
                <a:latin typeface="Arial" panose="020B0604020202020204" pitchFamily="34" charset="0"/>
                <a:cs typeface="Arial" panose="020B0604020202020204" pitchFamily="34" charset="0"/>
              </a:rPr>
              <a:t>Chaddock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, L., </a:t>
            </a:r>
            <a:r>
              <a:rPr lang="fi-FI" sz="600" dirty="0" err="1">
                <a:latin typeface="Arial" panose="020B0604020202020204" pitchFamily="34" charset="0"/>
                <a:cs typeface="Arial" panose="020B0604020202020204" pitchFamily="34" charset="0"/>
              </a:rPr>
              <a:t>Erickson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, K., </a:t>
            </a:r>
            <a:r>
              <a:rPr lang="fi-FI" sz="600" dirty="0" err="1">
                <a:latin typeface="Arial" panose="020B0604020202020204" pitchFamily="34" charset="0"/>
                <a:cs typeface="Arial" panose="020B0604020202020204" pitchFamily="34" charset="0"/>
              </a:rPr>
              <a:t>Prakash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, R., Kim, J., </a:t>
            </a:r>
            <a:r>
              <a:rPr lang="fi-FI" sz="600" dirty="0" err="1">
                <a:latin typeface="Arial" panose="020B0604020202020204" pitchFamily="34" charset="0"/>
                <a:cs typeface="Arial" panose="020B0604020202020204" pitchFamily="34" charset="0"/>
              </a:rPr>
              <a:t>Voss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, M., </a:t>
            </a:r>
            <a:r>
              <a:rPr lang="fi-FI" sz="600" dirty="0" err="1">
                <a:latin typeface="Arial" panose="020B0604020202020204" pitchFamily="34" charset="0"/>
                <a:cs typeface="Arial" panose="020B0604020202020204" pitchFamily="34" charset="0"/>
              </a:rPr>
              <a:t>VanPatter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, M., ... &amp; </a:t>
            </a:r>
            <a:r>
              <a:rPr lang="fi-FI" sz="600" dirty="0" err="1">
                <a:latin typeface="Arial" panose="020B0604020202020204" pitchFamily="34" charset="0"/>
                <a:cs typeface="Arial" panose="020B0604020202020204" pitchFamily="34" charset="0"/>
              </a:rPr>
              <a:t>Kramer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, A. 2010. 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A neuroimaging investigation of the association between aerobic fitness, hippocampal volume, and memory performance in preadolescent children. </a:t>
            </a:r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Brain Research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1358, 172-183.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Saatavissa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00" u="sng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https://doi.org/10.1016/j.brainres.2010.08.049</a:t>
            </a:r>
            <a:endParaRPr lang="fi-FI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Clark, B., Lynch, B., Winkler, E., Gardiner, P., Healy, G., Dunstan, D. &amp; Owen, N. 2015. Validity of a multi-context sitting questionnaire across demographically diverse population groups: AusDiab3. International Journal of Behavioral Nutrition and Physical Activity, 12(1).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Saatavissa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00" u="sng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https://doi.org/10.1186/s12966-015-0309-y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i-FI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Davenport, M., Hogan, D.,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Eskes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G., Longman, R. &amp; Poulin, M. 2012. Cerebrovascular reserve: the link between fitness and cognitive function?. </a:t>
            </a:r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Exercise and Sport Sciences Reviews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40(3), 153-158. 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Saatavissa: </a:t>
            </a:r>
            <a:r>
              <a:rPr lang="fi-FI" sz="600" u="sng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https://journals.lww.com/acsm-essr/Fulltext/2012/07000/Cerebrovascular_Reserve__The_Link_Between_Fitness.7.aspx</a:t>
            </a:r>
            <a:endParaRPr lang="fi-FI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Donnelly, J., Greene, J., Gibson, C., Smith, B., Washburn, R., Sullivan, D., ... &amp; Williams, S. 2009. Physical Activity Across the Curriculum (PAAC): a randomized controlled trial to promote physical activity and diminish overweight and obesity in elementary school children. </a:t>
            </a:r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Preventive Medicine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49(4), 336-341.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Saatavissa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00" u="sng" dirty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https://doi.org/10.1016/j.ypmed.2009.07.022</a:t>
            </a:r>
            <a:endParaRPr lang="fi-FI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Ekelund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U.,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Steene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-Johannessen, J., Brown, W.,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Fagerland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M., Owen, N., Powell, K., Bauman, A. &amp; Lee, I. 2016. Does physical activity attenuate, or even eliminate, the detrimental association of sitting time with mortality? A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harmonised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 meta-analysis of data from more than 1 million men and women. </a:t>
            </a:r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The Lancet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388(10051), 1302-1310.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Saatavissa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00" u="sng" dirty="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https://doi.org/10.1016/s0140-6736(16)30370-1</a:t>
            </a:r>
            <a:endParaRPr lang="fi-FI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Ekelund, U., </a:t>
            </a:r>
            <a:r>
              <a:rPr lang="fi-FI" sz="600" dirty="0" err="1">
                <a:latin typeface="Arial" panose="020B0604020202020204" pitchFamily="34" charset="0"/>
                <a:cs typeface="Arial" panose="020B0604020202020204" pitchFamily="34" charset="0"/>
              </a:rPr>
              <a:t>Tarp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, J., </a:t>
            </a:r>
            <a:r>
              <a:rPr lang="fi-FI" sz="600" dirty="0" err="1">
                <a:latin typeface="Arial" panose="020B0604020202020204" pitchFamily="34" charset="0"/>
                <a:cs typeface="Arial" panose="020B0604020202020204" pitchFamily="34" charset="0"/>
              </a:rPr>
              <a:t>Fagerland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, M. W., </a:t>
            </a:r>
            <a:r>
              <a:rPr lang="fi-FI" sz="600" dirty="0" err="1">
                <a:latin typeface="Arial" panose="020B0604020202020204" pitchFamily="34" charset="0"/>
                <a:cs typeface="Arial" panose="020B0604020202020204" pitchFamily="34" charset="0"/>
              </a:rPr>
              <a:t>Johannessen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, J. S., Hansen, B. H., </a:t>
            </a:r>
            <a:r>
              <a:rPr lang="fi-FI" sz="600" dirty="0" err="1">
                <a:latin typeface="Arial" panose="020B0604020202020204" pitchFamily="34" charset="0"/>
                <a:cs typeface="Arial" panose="020B0604020202020204" pitchFamily="34" charset="0"/>
              </a:rPr>
              <a:t>Jefferis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, B. J., … 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&amp; Lee, I. M. 2020. Joint associations of accelero-meter measured physical activity and sedentary time with all-cause mortality: a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harmonised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 meta-analysis in more than 44 000 middle-aged and older individuals. </a:t>
            </a:r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British Journal of Sports Medicine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54(24), 1499-1506.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Saatavissa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00" u="sng" dirty="0"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http://dx.doi.org/10.1136/bjsports-2020-103270</a:t>
            </a:r>
            <a:endParaRPr lang="fi-FI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Ekelund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U., Tarp, J.,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Steene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-Johannessen, J., Hansen, B.,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Jefferis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B.,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Fagerland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M., Whincup, P., Diaz, K., Hooker, S.,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Chernofsky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A., Larson, M.,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Spartano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N.,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Vasan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R.,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Dohrn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I.,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Hagströmer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M., Edwardson, C., Yates, T., Shiroma, E.,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Anderssen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S. &amp; Lee, I. 2019. Dose-response associations between accelerometry measured physical activity and sedentary time and all cause mortality: systematic review and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harmonised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 meta-analysis. </a:t>
            </a:r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BMJ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366, l4570.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Saatavissa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00" u="sng" dirty="0">
                <a:latin typeface="Arial" panose="020B0604020202020204" pitchFamily="34" charset="0"/>
                <a:cs typeface="Arial" panose="020B0604020202020204" pitchFamily="34" charset="0"/>
                <a:hlinkClick r:id="rId12"/>
              </a:rPr>
              <a:t>https://doi.org/10.1136/bmj.l4570</a:t>
            </a:r>
            <a:endParaRPr lang="fi-FI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Haapala, E., Poikkeus, A., Kukkonen-Harjula, K., Tompuri, T., Lintu, N., Väistö, J., ... &amp; Lakka, T. 2014. 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Associations of physical activity and sedentary behavior with academic skills–A follow-up study among primary school children. </a:t>
            </a:r>
            <a:r>
              <a:rPr lang="en-US" sz="600" i="1" dirty="0" err="1">
                <a:latin typeface="Arial" panose="020B0604020202020204" pitchFamily="34" charset="0"/>
                <a:cs typeface="Arial" panose="020B0604020202020204" pitchFamily="34" charset="0"/>
              </a:rPr>
              <a:t>PloS</a:t>
            </a:r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 One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9(9), e107031.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Saatavissa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00" u="sng" dirty="0">
                <a:latin typeface="Arial" panose="020B0604020202020204" pitchFamily="34" charset="0"/>
                <a:cs typeface="Arial" panose="020B0604020202020204" pitchFamily="34" charset="0"/>
                <a:hlinkClick r:id="rId13"/>
              </a:rPr>
              <a:t>https://doi.org/10.1371/journal.pone.0107031</a:t>
            </a:r>
            <a:endParaRPr lang="fi-FI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HHS (US Department of Health and Human Services) 2018. </a:t>
            </a:r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Physical Activity Guidelines Advisory Committee Scientific Report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Saatavissa: </a:t>
            </a:r>
            <a:r>
              <a:rPr lang="fi-FI" sz="600" u="sng" dirty="0">
                <a:latin typeface="Arial" panose="020B0604020202020204" pitchFamily="34" charset="0"/>
                <a:cs typeface="Arial" panose="020B0604020202020204" pitchFamily="34" charset="0"/>
                <a:hlinkClick r:id="rId14"/>
              </a:rPr>
              <a:t>https://health.gov/sites/default/files/2019-09/PAG_Advisory_Committee_Report.pdf</a:t>
            </a:r>
            <a:endParaRPr lang="fi-FI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Jussila, J. 2020. </a:t>
            </a:r>
            <a:r>
              <a:rPr lang="en-US" sz="600" i="1" dirty="0" err="1">
                <a:latin typeface="Arial" panose="020B0604020202020204" pitchFamily="34" charset="0"/>
                <a:cs typeface="Arial" panose="020B0604020202020204" pitchFamily="34" charset="0"/>
              </a:rPr>
              <a:t>Centria</a:t>
            </a:r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 Sport – </a:t>
            </a:r>
            <a:r>
              <a:rPr lang="en-US" sz="600" i="1" dirty="0" err="1">
                <a:latin typeface="Arial" panose="020B0604020202020204" pitchFamily="34" charset="0"/>
                <a:cs typeface="Arial" panose="020B0604020202020204" pitchFamily="34" charset="0"/>
              </a:rPr>
              <a:t>liikuntakysely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Saatavissa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  <a:hlinkClick r:id="rId15"/>
              </a:rPr>
              <a:t>juuso.jussila@centria.fi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i-FI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Kantomaa, M., </a:t>
            </a:r>
            <a:r>
              <a:rPr lang="fi-FI" sz="600" dirty="0" err="1">
                <a:latin typeface="Arial" panose="020B0604020202020204" pitchFamily="34" charset="0"/>
                <a:cs typeface="Arial" panose="020B0604020202020204" pitchFamily="34" charset="0"/>
              </a:rPr>
              <a:t>Stamatakis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, E., Kankaanpää, A., Kaakinen, M., Rodriguez, A., Taanila, A., ... &amp; </a:t>
            </a:r>
            <a:r>
              <a:rPr lang="fi-FI" sz="600" dirty="0" err="1">
                <a:latin typeface="Arial" panose="020B0604020202020204" pitchFamily="34" charset="0"/>
                <a:cs typeface="Arial" panose="020B0604020202020204" pitchFamily="34" charset="0"/>
              </a:rPr>
              <a:t>Tammelin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, T. 2013. 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Physical activity and obesity mediate the association between childhood motor function and adolescents’ academic achievement. </a:t>
            </a:r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Proceedings of the National Academy of Sciences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110(5), 1917-1922.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Saatavissa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00" u="sng" dirty="0">
                <a:latin typeface="Arial" panose="020B0604020202020204" pitchFamily="34" charset="0"/>
                <a:cs typeface="Arial" panose="020B0604020202020204" pitchFamily="34" charset="0"/>
                <a:hlinkClick r:id="rId16"/>
              </a:rPr>
              <a:t>https://www.pnas.org/content/pnas/110/5/1917.full.pdf</a:t>
            </a:r>
            <a:endParaRPr lang="fi-FI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Katzmarzyk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P., Church, T., Craig, C. &amp; Bouchard, C. 2009. Sitting Time and Mortality from All Causes, Cardiovascular Disease, and Cancer. </a:t>
            </a:r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Medicine &amp; Science in Sports &amp; Exercise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41(5), 998-1005.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Saatavissa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00" u="sng" dirty="0">
                <a:latin typeface="Arial" panose="020B0604020202020204" pitchFamily="34" charset="0"/>
                <a:cs typeface="Arial" panose="020B0604020202020204" pitchFamily="34" charset="0"/>
                <a:hlinkClick r:id="rId17"/>
              </a:rPr>
              <a:t>https://doi.org/10.1249/mss.0b013e3181930355</a:t>
            </a:r>
            <a:endParaRPr lang="fi-FI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Mullender-Wijnsma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M., Hartman, E., de Greeff, J.,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Doolaard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S., Bosker, R. &amp; Visscher, C. 2016. Physically active math and language lessons improve academic achievement: a cluster randomized controlled trial. </a:t>
            </a:r>
            <a:r>
              <a:rPr lang="fi-FI" sz="600" i="1" dirty="0" err="1"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, 137(3), e20152743. Saatavissa: </a:t>
            </a:r>
            <a:r>
              <a:rPr lang="fi-FI" sz="600" u="sng" dirty="0">
                <a:latin typeface="Arial" panose="020B0604020202020204" pitchFamily="34" charset="0"/>
                <a:cs typeface="Arial" panose="020B0604020202020204" pitchFamily="34" charset="0"/>
                <a:hlinkClick r:id="rId18"/>
              </a:rPr>
              <a:t>https://doi.org/10.1542/peds.2015-2743</a:t>
            </a:r>
            <a:endParaRPr lang="fi-FI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Nokia, M. S., </a:t>
            </a:r>
            <a:r>
              <a:rPr lang="fi-FI" sz="600" dirty="0" err="1">
                <a:latin typeface="Arial" panose="020B0604020202020204" pitchFamily="34" charset="0"/>
                <a:cs typeface="Arial" panose="020B0604020202020204" pitchFamily="34" charset="0"/>
              </a:rPr>
              <a:t>Lensu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, S., Ahtiainen, J. P., Johansson, P. P., Koch, L. G., </a:t>
            </a:r>
            <a:r>
              <a:rPr lang="fi-FI" sz="600" dirty="0" err="1">
                <a:latin typeface="Arial" panose="020B0604020202020204" pitchFamily="34" charset="0"/>
                <a:cs typeface="Arial" panose="020B0604020202020204" pitchFamily="34" charset="0"/>
              </a:rPr>
              <a:t>Britton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, S. L., &amp; Kainulainen, H. 2016. 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Physical exercise increases adult hippocampal neurogenesis in male rats provided it is aerobic and sustained. </a:t>
            </a:r>
            <a:r>
              <a:rPr lang="fi-FI" sz="600" i="1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fi-FI" sz="600" i="1" dirty="0">
                <a:latin typeface="Arial" panose="020B0604020202020204" pitchFamily="34" charset="0"/>
                <a:cs typeface="Arial" panose="020B0604020202020204" pitchFamily="34" charset="0"/>
              </a:rPr>
              <a:t> Journal of </a:t>
            </a:r>
            <a:r>
              <a:rPr lang="fi-FI" sz="600" i="1" dirty="0" err="1">
                <a:latin typeface="Arial" panose="020B0604020202020204" pitchFamily="34" charset="0"/>
                <a:cs typeface="Arial" panose="020B0604020202020204" pitchFamily="34" charset="0"/>
              </a:rPr>
              <a:t>Physiology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, 594(7), 1855-1873. Saatavissa: </a:t>
            </a:r>
            <a:r>
              <a:rPr lang="fi-FI" sz="600" u="sng" dirty="0">
                <a:latin typeface="Arial" panose="020B0604020202020204" pitchFamily="34" charset="0"/>
                <a:cs typeface="Arial" panose="020B0604020202020204" pitchFamily="34" charset="0"/>
                <a:hlinkClick r:id="rId19"/>
              </a:rPr>
              <a:t>https://doi.org/10.1113/JP271552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OLL (Opiskelijoiden Liikuntaliitto) 2018. </a:t>
            </a:r>
            <a:r>
              <a:rPr lang="fi-FI" sz="600" i="1" dirty="0">
                <a:latin typeface="Arial" panose="020B0604020202020204" pitchFamily="34" charset="0"/>
                <a:cs typeface="Arial" panose="020B0604020202020204" pitchFamily="34" charset="0"/>
              </a:rPr>
              <a:t>Korkeakoululiikunnan suositukset 2018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. Saatavissa: </a:t>
            </a:r>
            <a:r>
              <a:rPr lang="fi-FI" sz="600" u="sng" dirty="0">
                <a:latin typeface="Arial" panose="020B0604020202020204" pitchFamily="34" charset="0"/>
                <a:cs typeface="Arial" panose="020B0604020202020204" pitchFamily="34" charset="0"/>
                <a:hlinkClick r:id="rId20"/>
              </a:rPr>
              <a:t>https://www.oll.fi/toimintamme/korkeakoululiikunnan-suositukset/</a:t>
            </a:r>
            <a:endParaRPr lang="fi-FI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Otus (Opiskelun ja koulutuksen tutkimussäätiö) 2016. </a:t>
            </a:r>
            <a:r>
              <a:rPr lang="fi-FI" sz="600" i="1" dirty="0">
                <a:latin typeface="Arial" panose="020B0604020202020204" pitchFamily="34" charset="0"/>
                <a:cs typeface="Arial" panose="020B0604020202020204" pitchFamily="34" charset="0"/>
              </a:rPr>
              <a:t>Opiskelijabarometri 2016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. Saatavissa: </a:t>
            </a:r>
            <a:r>
              <a:rPr lang="fi-FI" sz="600" u="sng" dirty="0">
                <a:latin typeface="Arial" panose="020B0604020202020204" pitchFamily="34" charset="0"/>
                <a:cs typeface="Arial" panose="020B0604020202020204" pitchFamily="34" charset="0"/>
                <a:hlinkClick r:id="rId21"/>
              </a:rPr>
              <a:t>https://www.otus.fi/julkaisu/opiskelijabarometri-2016/</a:t>
            </a:r>
            <a:endParaRPr lang="fi-FI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600" dirty="0" err="1">
                <a:latin typeface="Arial" panose="020B0604020202020204" pitchFamily="34" charset="0"/>
                <a:cs typeface="Arial" panose="020B0604020202020204" pitchFamily="34" charset="0"/>
              </a:rPr>
              <a:t>Penedo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, F. &amp; </a:t>
            </a:r>
            <a:r>
              <a:rPr lang="fi-FI" sz="600" dirty="0" err="1">
                <a:latin typeface="Arial" panose="020B0604020202020204" pitchFamily="34" charset="0"/>
                <a:cs typeface="Arial" panose="020B0604020202020204" pitchFamily="34" charset="0"/>
              </a:rPr>
              <a:t>Dahn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, J. 2005. 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Exercise and well-being: a review of mental and physical health benefits associated with physical activity. </a:t>
            </a:r>
            <a:r>
              <a:rPr lang="fi-FI" sz="600" i="1" dirty="0" err="1">
                <a:latin typeface="Arial" panose="020B0604020202020204" pitchFamily="34" charset="0"/>
                <a:cs typeface="Arial" panose="020B0604020202020204" pitchFamily="34" charset="0"/>
              </a:rPr>
              <a:t>Current</a:t>
            </a:r>
            <a:r>
              <a:rPr lang="fi-FI" sz="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600" i="1" dirty="0" err="1">
                <a:latin typeface="Arial" panose="020B0604020202020204" pitchFamily="34" charset="0"/>
                <a:cs typeface="Arial" panose="020B0604020202020204" pitchFamily="34" charset="0"/>
              </a:rPr>
              <a:t>Opinion</a:t>
            </a:r>
            <a:r>
              <a:rPr lang="fi-FI" sz="600" i="1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fi-FI" sz="600" i="1" dirty="0" err="1">
                <a:latin typeface="Arial" panose="020B0604020202020204" pitchFamily="34" charset="0"/>
                <a:cs typeface="Arial" panose="020B0604020202020204" pitchFamily="34" charset="0"/>
              </a:rPr>
              <a:t>Psychiatr</a:t>
            </a:r>
            <a:r>
              <a:rPr lang="fi-FI" sz="600" dirty="0" err="1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, 18(2), 189-193. Saatavissa: </a:t>
            </a:r>
            <a:r>
              <a:rPr lang="fi-FI" sz="600" u="sng" dirty="0">
                <a:latin typeface="Arial" panose="020B0604020202020204" pitchFamily="34" charset="0"/>
                <a:cs typeface="Arial" panose="020B0604020202020204" pitchFamily="34" charset="0"/>
                <a:hlinkClick r:id="rId22"/>
              </a:rPr>
              <a:t>https://doi.org/10.1097/00001504-200503000-00013</a:t>
            </a:r>
            <a:endParaRPr lang="fi-FI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600" dirty="0" err="1">
                <a:latin typeface="Arial" panose="020B0604020202020204" pitchFamily="34" charset="0"/>
                <a:cs typeface="Arial" panose="020B0604020202020204" pitchFamily="34" charset="0"/>
              </a:rPr>
              <a:t>Reiner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, M., </a:t>
            </a:r>
            <a:r>
              <a:rPr lang="fi-FI" sz="600" dirty="0" err="1">
                <a:latin typeface="Arial" panose="020B0604020202020204" pitchFamily="34" charset="0"/>
                <a:cs typeface="Arial" panose="020B0604020202020204" pitchFamily="34" charset="0"/>
              </a:rPr>
              <a:t>Niermann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, C., </a:t>
            </a:r>
            <a:r>
              <a:rPr lang="fi-FI" sz="600" dirty="0" err="1">
                <a:latin typeface="Arial" panose="020B0604020202020204" pitchFamily="34" charset="0"/>
                <a:cs typeface="Arial" panose="020B0604020202020204" pitchFamily="34" charset="0"/>
              </a:rPr>
              <a:t>Jekauc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, D. &amp; </a:t>
            </a:r>
            <a:r>
              <a:rPr lang="fi-FI" sz="600" dirty="0" err="1">
                <a:latin typeface="Arial" panose="020B0604020202020204" pitchFamily="34" charset="0"/>
                <a:cs typeface="Arial" panose="020B0604020202020204" pitchFamily="34" charset="0"/>
              </a:rPr>
              <a:t>Woll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, A. 2013. 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Long-term health benefits of physical activity – a systematic review of longitudinal studies. </a:t>
            </a:r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BMC Public Health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13(1).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Saatavissa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00" u="sng" dirty="0">
                <a:latin typeface="Arial" panose="020B0604020202020204" pitchFamily="34" charset="0"/>
                <a:cs typeface="Arial" panose="020B0604020202020204" pitchFamily="34" charset="0"/>
                <a:hlinkClick r:id="rId23"/>
              </a:rPr>
              <a:t>https://doi.org/10.1186/1471-2458-13-813</a:t>
            </a:r>
            <a:endParaRPr lang="fi-FI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Shen, D., Mao, W., Liu, T., Lin, Q., Lu, X., Wang, Q., Lin, F.,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Ekelund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U. &amp;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Wijndaele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K. 2014. Sedentary Behavior and Incident Cancer: A Meta-Analysis of Prospective Studies. </a:t>
            </a:r>
            <a:r>
              <a:rPr lang="en-US" sz="600" i="1" dirty="0" err="1">
                <a:latin typeface="Arial" panose="020B0604020202020204" pitchFamily="34" charset="0"/>
                <a:cs typeface="Arial" panose="020B0604020202020204" pitchFamily="34" charset="0"/>
              </a:rPr>
              <a:t>PLoS</a:t>
            </a:r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 ONE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9(8), 105709.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Saatavissa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00" u="sng" dirty="0">
                <a:latin typeface="Arial" panose="020B0604020202020204" pitchFamily="34" charset="0"/>
                <a:cs typeface="Arial" panose="020B0604020202020204" pitchFamily="34" charset="0"/>
                <a:hlinkClick r:id="rId24"/>
              </a:rPr>
              <a:t>https://doi.org/10.1371/journal.pone.0105709</a:t>
            </a:r>
            <a:endParaRPr lang="fi-FI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Sibley, B. &amp;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Beilock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S. 2007. Exercise and working memory: an individual differences investigation. </a:t>
            </a:r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Journal of Sport and Exercise Psychology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29(6), 783-791.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Saatavissa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00" u="sng" dirty="0">
                <a:latin typeface="Arial" panose="020B0604020202020204" pitchFamily="34" charset="0"/>
                <a:cs typeface="Arial" panose="020B0604020202020204" pitchFamily="34" charset="0"/>
                <a:hlinkClick r:id="rId25"/>
              </a:rPr>
              <a:t>https://doi.org/10.1123/jsep.29.6.783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i-FI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Syväoja, H., Kantomaa, M., Ahonen, T., Hakonen, H., Kankaanpää, A. &amp; </a:t>
            </a:r>
            <a:r>
              <a:rPr lang="fi-FI" sz="600" dirty="0" err="1">
                <a:latin typeface="Arial" panose="020B0604020202020204" pitchFamily="34" charset="0"/>
                <a:cs typeface="Arial" panose="020B0604020202020204" pitchFamily="34" charset="0"/>
              </a:rPr>
              <a:t>Tammelin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, T. 2013. 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Physical activity, sedentary behavior, and academic performance in Finnish children. </a:t>
            </a:r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Medicine and Science in Sports and Exercise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45(11), 2098-2104.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Saatavissa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00" u="sng" dirty="0">
                <a:latin typeface="Arial" panose="020B0604020202020204" pitchFamily="34" charset="0"/>
                <a:cs typeface="Arial" panose="020B0604020202020204" pitchFamily="34" charset="0"/>
                <a:hlinkClick r:id="rId26"/>
              </a:rPr>
              <a:t>http://dx.doi.org/10.1249/MSS.0b013e318296d7b8</a:t>
            </a:r>
            <a:endParaRPr lang="fi-FI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Tremblay, M., Colley, R. C., Saunders, T. J., Healy, G. N., &amp; Owen, N. 2010. Physiological and health implications of a sedentary lifestyle. </a:t>
            </a:r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Applied Physiology, Nutrition, and Metabolism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35(6), 725-740.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Saatavissa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00" u="sng" dirty="0">
                <a:latin typeface="Arial" panose="020B0604020202020204" pitchFamily="34" charset="0"/>
                <a:cs typeface="Arial" panose="020B0604020202020204" pitchFamily="34" charset="0"/>
                <a:hlinkClick r:id="rId27"/>
              </a:rPr>
              <a:t>https://doi.org/10.1139/H10-079</a:t>
            </a:r>
            <a:endParaRPr lang="fi-FI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Vaynman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S., Ying, Z. &amp; Gomez‐Pinilla, F. 2004. Hippocampal BDNF mediates the efficacy of exercise on synaptic plasticity and cognition. </a:t>
            </a:r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European Journal of neuroscience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20(10), 2580-2590. 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Saatavissa: </a:t>
            </a:r>
            <a:r>
              <a:rPr lang="fi-FI" sz="600" u="sng" dirty="0">
                <a:latin typeface="Arial" panose="020B0604020202020204" pitchFamily="34" charset="0"/>
                <a:cs typeface="Arial" panose="020B0604020202020204" pitchFamily="34" charset="0"/>
                <a:hlinkClick r:id="rId28"/>
              </a:rPr>
              <a:t>https://legacy.ibp.ucla.edu/research/GomezPinilla/publications/Exc2580.pdf</a:t>
            </a:r>
            <a:endParaRPr lang="fi-FI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Wang, C., </a:t>
            </a:r>
            <a:r>
              <a:rPr lang="fi-FI" sz="600" dirty="0" err="1">
                <a:latin typeface="Arial" panose="020B0604020202020204" pitchFamily="34" charset="0"/>
                <a:cs typeface="Arial" panose="020B0604020202020204" pitchFamily="34" charset="0"/>
              </a:rPr>
              <a:t>Liang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, W., </a:t>
            </a:r>
            <a:r>
              <a:rPr lang="fi-FI" sz="600" dirty="0" err="1">
                <a:latin typeface="Arial" panose="020B0604020202020204" pitchFamily="34" charset="0"/>
                <a:cs typeface="Arial" panose="020B0604020202020204" pitchFamily="34" charset="0"/>
              </a:rPr>
              <a:t>Tseng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, P., </a:t>
            </a:r>
            <a:r>
              <a:rPr lang="fi-FI" sz="600" dirty="0" err="1">
                <a:latin typeface="Arial" panose="020B0604020202020204" pitchFamily="34" charset="0"/>
                <a:cs typeface="Arial" panose="020B0604020202020204" pitchFamily="34" charset="0"/>
              </a:rPr>
              <a:t>Muggleton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, N., Juan, C. &amp; </a:t>
            </a:r>
            <a:r>
              <a:rPr lang="fi-FI" sz="600" dirty="0" err="1">
                <a:latin typeface="Arial" panose="020B0604020202020204" pitchFamily="34" charset="0"/>
                <a:cs typeface="Arial" panose="020B0604020202020204" pitchFamily="34" charset="0"/>
              </a:rPr>
              <a:t>Tsai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, C. 2015. 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The relationship between aerobic fitness and neural oscillations during visuo-spatial attention in young adults. </a:t>
            </a:r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Experimental Brain Research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233(4), 1069-1078.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Saatavissa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00" u="sng" dirty="0">
                <a:latin typeface="Arial" panose="020B0604020202020204" pitchFamily="34" charset="0"/>
                <a:cs typeface="Arial" panose="020B0604020202020204" pitchFamily="34" charset="0"/>
                <a:hlinkClick r:id="rId29"/>
              </a:rPr>
              <a:t>https://link.springer.com/article/10.1007/s00221-014-4182-8</a:t>
            </a:r>
            <a:endParaRPr lang="fi-FI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Warburton, D., Charlesworth, S., Ivey, A.,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Nettlefold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L. &amp; Bredin, S. 2010. A systematic review of the evidence for Canada’s Physical Activity Guidelines for Adults. </a:t>
            </a:r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International Journal of Behavioral Nutrition and Physical Activity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7(1).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Saatavissa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00" u="sng" dirty="0">
                <a:latin typeface="Arial" panose="020B0604020202020204" pitchFamily="34" charset="0"/>
                <a:cs typeface="Arial" panose="020B0604020202020204" pitchFamily="34" charset="0"/>
                <a:hlinkClick r:id="rId30"/>
              </a:rPr>
              <a:t>https://doi.org/10.1186/1479-5868-7-39</a:t>
            </a:r>
            <a:endParaRPr lang="fi-FI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Wilmot, E., Edwardson, C.,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Achana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F., Davies, M.,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Gorely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T., Gray, L.,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Khunti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K., Yates, T. &amp; Biddle, S. 2012. Sedentary time in adults and the association with diabetes, cardiovascular disease and death: systematic review and meta-analysis. </a:t>
            </a:r>
            <a:r>
              <a:rPr lang="fi-FI" sz="600" i="1" dirty="0" err="1">
                <a:latin typeface="Arial" panose="020B0604020202020204" pitchFamily="34" charset="0"/>
                <a:cs typeface="Arial" panose="020B0604020202020204" pitchFamily="34" charset="0"/>
              </a:rPr>
              <a:t>Diabetologia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, 55(11), 2895-2905. Saatavissa: </a:t>
            </a:r>
            <a:r>
              <a:rPr lang="fi-FI" sz="600" u="sng" dirty="0">
                <a:latin typeface="Arial" panose="020B0604020202020204" pitchFamily="34" charset="0"/>
                <a:cs typeface="Arial" panose="020B0604020202020204" pitchFamily="34" charset="0"/>
                <a:hlinkClick r:id="rId31"/>
              </a:rPr>
              <a:t>https://doi.org/10.1007/s00125-012-2677-z</a:t>
            </a:r>
            <a:endParaRPr lang="fi-FI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YTHS (Ylioppilaiden Terveydenhuoltosäätiö) 2016. </a:t>
            </a:r>
            <a:r>
              <a:rPr lang="fi-FI" sz="600" i="1" dirty="0">
                <a:latin typeface="Arial" panose="020B0604020202020204" pitchFamily="34" charset="0"/>
                <a:cs typeface="Arial" panose="020B0604020202020204" pitchFamily="34" charset="0"/>
              </a:rPr>
              <a:t>Korkeakouluopiskelijoiden terveystutkimus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. Saatavissa: </a:t>
            </a:r>
            <a:r>
              <a:rPr lang="fi-FI" sz="600" u="sng" dirty="0">
                <a:latin typeface="Arial" panose="020B0604020202020204" pitchFamily="34" charset="0"/>
                <a:cs typeface="Arial" panose="020B0604020202020204" pitchFamily="34" charset="0"/>
                <a:hlinkClick r:id="rId32"/>
              </a:rPr>
              <a:t>https://www.yths.fi/yths/tutkimus-ja-julkaisut/korkeakouluopiskelijoiden-terveystutkimus/</a:t>
            </a:r>
            <a:endParaRPr lang="fi-FI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Åberg, M., </a:t>
            </a:r>
            <a:r>
              <a:rPr lang="fi-FI" sz="600" dirty="0" err="1">
                <a:latin typeface="Arial" panose="020B0604020202020204" pitchFamily="34" charset="0"/>
                <a:cs typeface="Arial" panose="020B0604020202020204" pitchFamily="34" charset="0"/>
              </a:rPr>
              <a:t>Pedersen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, N., </a:t>
            </a:r>
            <a:r>
              <a:rPr lang="fi-FI" sz="600" dirty="0" err="1">
                <a:latin typeface="Arial" panose="020B0604020202020204" pitchFamily="34" charset="0"/>
                <a:cs typeface="Arial" panose="020B0604020202020204" pitchFamily="34" charset="0"/>
              </a:rPr>
              <a:t>Torén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, K., </a:t>
            </a:r>
            <a:r>
              <a:rPr lang="fi-FI" sz="600" dirty="0" err="1">
                <a:latin typeface="Arial" panose="020B0604020202020204" pitchFamily="34" charset="0"/>
                <a:cs typeface="Arial" panose="020B0604020202020204" pitchFamily="34" charset="0"/>
              </a:rPr>
              <a:t>Svartengren</a:t>
            </a:r>
            <a:r>
              <a:rPr lang="fi-FI" sz="600" dirty="0">
                <a:latin typeface="Arial" panose="020B0604020202020204" pitchFamily="34" charset="0"/>
                <a:cs typeface="Arial" panose="020B0604020202020204" pitchFamily="34" charset="0"/>
              </a:rPr>
              <a:t>, M., Bäckstrand, B., Johnsson, T., ... 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&amp; Kuhn, H. 2009. Cardiovascular fitness is associated with cognition in young adulthood. </a:t>
            </a:r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Proceedings of the National Academy of Sciences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, 106(49), 20906-20911. </a:t>
            </a:r>
            <a:r>
              <a:rPr lang="en-US" sz="600" dirty="0" err="1">
                <a:latin typeface="Arial" panose="020B0604020202020204" pitchFamily="34" charset="0"/>
                <a:cs typeface="Arial" panose="020B0604020202020204" pitchFamily="34" charset="0"/>
              </a:rPr>
              <a:t>Saatavissa</a:t>
            </a:r>
            <a:r>
              <a:rPr lang="en-US" sz="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00" u="sng" dirty="0">
                <a:latin typeface="Arial" panose="020B0604020202020204" pitchFamily="34" charset="0"/>
                <a:cs typeface="Arial" panose="020B0604020202020204" pitchFamily="34" charset="0"/>
                <a:hlinkClick r:id="rId33"/>
              </a:rPr>
              <a:t>https://www.pnas.org/content/pnas/106/49/20906.full.pdf</a:t>
            </a:r>
            <a:endParaRPr lang="fi-FI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8945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2194197-9517-476B-B484-68D924A07921}"/>
              </a:ext>
            </a:extLst>
          </p:cNvPr>
          <p:cNvSpPr txBox="1"/>
          <p:nvPr/>
        </p:nvSpPr>
        <p:spPr>
          <a:xfrm>
            <a:off x="1907650" y="3105834"/>
            <a:ext cx="8376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TSEMPPIÄ UUTEEN LUKUVUOTEEN!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72890EB-27EC-4639-9F90-A9483C6DA3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605" y="6360799"/>
            <a:ext cx="1184354" cy="407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181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57B9A3-6407-4452-86F9-66F52FFB400E}"/>
              </a:ext>
            </a:extLst>
          </p:cNvPr>
          <p:cNvSpPr txBox="1"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fi-FI" sz="8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D4A942-8A04-41A6-BA6F-204D326042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605" y="6360799"/>
            <a:ext cx="1184354" cy="40764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6747DBE-32C9-4A70-82CC-EDF83641CBE2}"/>
              </a:ext>
            </a:extLst>
          </p:cNvPr>
          <p:cNvSpPr txBox="1"/>
          <p:nvPr/>
        </p:nvSpPr>
        <p:spPr>
          <a:xfrm>
            <a:off x="341407" y="369331"/>
            <a:ext cx="11509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KORKEAKOULUOPISKELIJOIDEN LIIKUNTA-AKTIIVISUUS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56599A-9B65-483E-8B56-06F7FE762942}"/>
              </a:ext>
            </a:extLst>
          </p:cNvPr>
          <p:cNvSpPr txBox="1"/>
          <p:nvPr/>
        </p:nvSpPr>
        <p:spPr>
          <a:xfrm>
            <a:off x="482332" y="1692770"/>
            <a:ext cx="11227324" cy="4513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i-FI" sz="2000" b="1" dirty="0">
                <a:latin typeface="Arial" panose="020B0604020202020204" pitchFamily="34" charset="0"/>
                <a:cs typeface="Arial" panose="020B0604020202020204" pitchFamily="34" charset="0"/>
              </a:rPr>
              <a:t>Subjektiiviset mittaukset </a:t>
            </a:r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(esim. kyselylomakkeet)</a:t>
            </a:r>
          </a:p>
          <a:p>
            <a:pPr>
              <a:lnSpc>
                <a:spcPct val="150000"/>
              </a:lnSpc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Suomalainen korkeakouluopiskelija istuu keskimäärin lähes 11 tuntia päivässä ja vain 16% opiskelijoista istuu päivän aikana alle 8 tuntia 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(YTHS 2016)</a:t>
            </a:r>
          </a:p>
          <a:p>
            <a:pPr marL="228600" indent="-2286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Korkeakouluopiskelijoista vain 33% liikkuu terveysliikuntasuositusten mukaisesti                     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(Otus 2016; OLL 2018)</a:t>
            </a:r>
          </a:p>
          <a:p>
            <a:pPr marL="228600" indent="-2286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AMK-opiskelijoista 29% ja yliopisto-opiskelijoista 20% ei saavuta kumpaakaan terveysliikuntasuositusten osa-aluetta, kestävyysliikuntaa tai lihaskuntoa 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(Otus 2016; OLL 2018)</a:t>
            </a:r>
          </a:p>
        </p:txBody>
      </p:sp>
    </p:spTree>
    <p:extLst>
      <p:ext uri="{BB962C8B-B14F-4D97-AF65-F5344CB8AC3E}">
        <p14:creationId xmlns:p14="http://schemas.microsoft.com/office/powerpoint/2010/main" val="849168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57B9A3-6407-4452-86F9-66F52FFB400E}"/>
              </a:ext>
            </a:extLst>
          </p:cNvPr>
          <p:cNvSpPr txBox="1"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fi-FI" sz="8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D4A942-8A04-41A6-BA6F-204D326042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605" y="6360799"/>
            <a:ext cx="1184354" cy="40764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6747DBE-32C9-4A70-82CC-EDF83641CBE2}"/>
              </a:ext>
            </a:extLst>
          </p:cNvPr>
          <p:cNvSpPr txBox="1"/>
          <p:nvPr/>
        </p:nvSpPr>
        <p:spPr>
          <a:xfrm>
            <a:off x="341407" y="369331"/>
            <a:ext cx="11509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KORKEAKOULUOPISKELIJOIDEN LIIKUNTA-AKTIIVISUUS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56599A-9B65-483E-8B56-06F7FE762942}"/>
              </a:ext>
            </a:extLst>
          </p:cNvPr>
          <p:cNvSpPr txBox="1"/>
          <p:nvPr/>
        </p:nvSpPr>
        <p:spPr>
          <a:xfrm>
            <a:off x="482332" y="1692770"/>
            <a:ext cx="11227324" cy="4663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i-FI" sz="2000" b="1" dirty="0">
                <a:latin typeface="Arial" panose="020B0604020202020204" pitchFamily="34" charset="0"/>
                <a:cs typeface="Arial" panose="020B0604020202020204" pitchFamily="34" charset="0"/>
              </a:rPr>
              <a:t>Subjektiiviset mittaukset </a:t>
            </a:r>
            <a:r>
              <a:rPr lang="fi-FI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Centria</a:t>
            </a:r>
            <a:r>
              <a:rPr lang="fi-FI" sz="2000" b="1" dirty="0">
                <a:latin typeface="Arial" panose="020B0604020202020204" pitchFamily="34" charset="0"/>
                <a:cs typeface="Arial" panose="020B0604020202020204" pitchFamily="34" charset="0"/>
              </a:rPr>
              <a:t>-ammattikorkeakoulussa 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(Jussila 2020)</a:t>
            </a:r>
          </a:p>
          <a:p>
            <a:pPr>
              <a:lnSpc>
                <a:spcPct val="150000"/>
              </a:lnSpc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1600" dirty="0" err="1">
                <a:latin typeface="Arial" panose="020B0604020202020204" pitchFamily="34" charset="0"/>
                <a:cs typeface="Arial" panose="020B0604020202020204" pitchFamily="34" charset="0"/>
              </a:rPr>
              <a:t>Centrialainen</a:t>
            </a:r>
            <a:r>
              <a:rPr lang="fi-FI" sz="1600" dirty="0">
                <a:latin typeface="Arial" panose="020B0604020202020204" pitchFamily="34" charset="0"/>
                <a:cs typeface="Arial" panose="020B0604020202020204" pitchFamily="34" charset="0"/>
              </a:rPr>
              <a:t> korkeakouluopiskelija istuu keskimäärin 9-10 tuntia päivässä, joista 5-6 tuntia opiskelupäivän aikana</a:t>
            </a:r>
          </a:p>
          <a:p>
            <a:pPr>
              <a:lnSpc>
                <a:spcPct val="150000"/>
              </a:lnSpc>
            </a:pPr>
            <a:endParaRPr lang="fi-FI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1600" dirty="0">
                <a:latin typeface="Arial" panose="020B0604020202020204" pitchFamily="34" charset="0"/>
                <a:cs typeface="Arial" panose="020B0604020202020204" pitchFamily="34" charset="0"/>
              </a:rPr>
              <a:t>Noin kolmannes opiskelijoista harrastaa matalatehoista liikuntaa (esim. kävely ja venyttely) vain 1-2 kertaa viikossa tai harvemmin</a:t>
            </a:r>
          </a:p>
          <a:p>
            <a:pPr marL="228600" indent="-2286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1600" dirty="0">
                <a:latin typeface="Arial" panose="020B0604020202020204" pitchFamily="34" charset="0"/>
                <a:cs typeface="Arial" panose="020B0604020202020204" pitchFamily="34" charset="0"/>
              </a:rPr>
              <a:t>Lähes 60% opiskelijoista harrastaa keskitehoista liikuntaa (esim. pyöräily ja kuntosaliharjoittelu) vain 1-2 kertaa viikossa tai harvemmin</a:t>
            </a:r>
          </a:p>
          <a:p>
            <a:pPr marL="228600" indent="-2286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1600" dirty="0">
                <a:latin typeface="Arial" panose="020B0604020202020204" pitchFamily="34" charset="0"/>
                <a:cs typeface="Arial" panose="020B0604020202020204" pitchFamily="34" charset="0"/>
              </a:rPr>
              <a:t>Hieman yli puolet opiskelijoista harrastaa kovatehoista liikuntaa (esim. juoksu ja maastohiihto) vain silloin tällöin tai ei koskaan</a:t>
            </a:r>
          </a:p>
        </p:txBody>
      </p:sp>
    </p:spTree>
    <p:extLst>
      <p:ext uri="{BB962C8B-B14F-4D97-AF65-F5344CB8AC3E}">
        <p14:creationId xmlns:p14="http://schemas.microsoft.com/office/powerpoint/2010/main" val="2443932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57B9A3-6407-4452-86F9-66F52FFB400E}"/>
              </a:ext>
            </a:extLst>
          </p:cNvPr>
          <p:cNvSpPr txBox="1"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fi-FI" sz="8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D4A942-8A04-41A6-BA6F-204D326042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605" y="6360799"/>
            <a:ext cx="1184354" cy="40764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6747DBE-32C9-4A70-82CC-EDF83641CBE2}"/>
              </a:ext>
            </a:extLst>
          </p:cNvPr>
          <p:cNvSpPr txBox="1"/>
          <p:nvPr/>
        </p:nvSpPr>
        <p:spPr>
          <a:xfrm>
            <a:off x="341407" y="369331"/>
            <a:ext cx="11509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KORKEAKOULUOPISKELIJOIDEN LIIKUNTA-AKTIIVISUUS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56599A-9B65-483E-8B56-06F7FE762942}"/>
              </a:ext>
            </a:extLst>
          </p:cNvPr>
          <p:cNvSpPr txBox="1"/>
          <p:nvPr/>
        </p:nvSpPr>
        <p:spPr>
          <a:xfrm>
            <a:off x="482332" y="1692770"/>
            <a:ext cx="11227324" cy="4651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i-FI" sz="2000" b="1" dirty="0">
                <a:latin typeface="Arial" panose="020B0604020202020204" pitchFamily="34" charset="0"/>
                <a:cs typeface="Arial" panose="020B0604020202020204" pitchFamily="34" charset="0"/>
              </a:rPr>
              <a:t>Objektiiviset mittaukset </a:t>
            </a:r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(esim. kiihtyvyysanturit)</a:t>
            </a:r>
            <a:endParaRPr lang="fi-FI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Suomalainen korkeakouluopiskelija istuu keskimäärin noin 10 tuntia ja 35 minuuttia päivässä ja vain 16% opiskelijoista istuu päivän aikana alle 8 tuntia 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(Otus 2016; OLL 2018)</a:t>
            </a:r>
          </a:p>
          <a:p>
            <a:pPr marL="228600" indent="-2286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Keskiverto korkeakouluopiskelija liikkuu päivittäin noin 2 tuntia ja 45 minuuttia kevyesti, 1 tuntia ja 11 minuuttia reippaasti 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(Otus 2016; OLL 2018)</a:t>
            </a:r>
          </a:p>
          <a:p>
            <a:pPr marL="228600" indent="-2286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fi-FI" sz="2000" dirty="0" err="1">
                <a:latin typeface="Arial" panose="020B0604020202020204" pitchFamily="34" charset="0"/>
                <a:cs typeface="Arial" panose="020B0604020202020204" pitchFamily="34" charset="0"/>
              </a:rPr>
              <a:t>Volunteer</a:t>
            </a: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000" dirty="0" err="1">
                <a:latin typeface="Arial" panose="020B0604020202020204" pitchFamily="34" charset="0"/>
                <a:cs typeface="Arial" panose="020B0604020202020204" pitchFamily="34" charset="0"/>
              </a:rPr>
              <a:t>bias</a:t>
            </a: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” (vain keskivertoa aktiivisemmat osallistuvat objektiivisiin mittauksiin) luultavasti vaikuttanut yllä esitettyihin tuloksiin            synkemmät todelliset aktiivisuusmäärät </a:t>
            </a: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24906EBF-62E1-4F16-9BF8-AE27DE7E8ABE}"/>
              </a:ext>
            </a:extLst>
          </p:cNvPr>
          <p:cNvSpPr/>
          <p:nvPr/>
        </p:nvSpPr>
        <p:spPr>
          <a:xfrm>
            <a:off x="4869363" y="5985288"/>
            <a:ext cx="518474" cy="18853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909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57B9A3-6407-4452-86F9-66F52FFB400E}"/>
              </a:ext>
            </a:extLst>
          </p:cNvPr>
          <p:cNvSpPr txBox="1"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fi-FI" sz="8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D4A942-8A04-41A6-BA6F-204D326042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605" y="6360799"/>
            <a:ext cx="1184354" cy="40764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6747DBE-32C9-4A70-82CC-EDF83641CBE2}"/>
              </a:ext>
            </a:extLst>
          </p:cNvPr>
          <p:cNvSpPr txBox="1"/>
          <p:nvPr/>
        </p:nvSpPr>
        <p:spPr>
          <a:xfrm>
            <a:off x="2238057" y="369331"/>
            <a:ext cx="7715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LIIKUNNAN VAIKUTUS HYVINVOINTIIN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56599A-9B65-483E-8B56-06F7FE762942}"/>
              </a:ext>
            </a:extLst>
          </p:cNvPr>
          <p:cNvSpPr txBox="1"/>
          <p:nvPr/>
        </p:nvSpPr>
        <p:spPr>
          <a:xfrm>
            <a:off x="482331" y="1644714"/>
            <a:ext cx="11227324" cy="4843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b="1" dirty="0">
                <a:latin typeface="Arial" panose="020B0604020202020204" pitchFamily="34" charset="0"/>
                <a:cs typeface="Arial" panose="020B0604020202020204" pitchFamily="34" charset="0"/>
              </a:rPr>
              <a:t>Runsas paikallaanolo </a:t>
            </a: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on yhdistetty useissa pitkittäistutkimuksissa korkeampaan yleiseen sekä sydän- ja verisuonitauteihin liittyvään kuolleisuusriskiin, kuten myös korkeampaan tyypin 2 diabeteksen, sydän- ja verisuonitautien ja syövän ilmaantuvuuteen </a:t>
            </a:r>
          </a:p>
          <a:p>
            <a:pPr>
              <a:lnSpc>
                <a:spcPct val="150000"/>
              </a:lnSpc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Katzmarzyk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 ym. 2009; </a:t>
            </a:r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Shen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 ym. 2014; </a:t>
            </a:r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Wilmot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 ym. 2012)</a:t>
            </a:r>
          </a:p>
          <a:p>
            <a:pPr>
              <a:lnSpc>
                <a:spcPct val="150000"/>
              </a:lnSpc>
            </a:pPr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Paikallaanolon terveyshaittoja selittävät monet erilaiset fysiologiset mekanismit, erityisesti kuitenkin </a:t>
            </a:r>
            <a:r>
              <a:rPr lang="fi-FI" sz="2000" b="1" dirty="0">
                <a:latin typeface="Arial" panose="020B0604020202020204" pitchFamily="34" charset="0"/>
                <a:cs typeface="Arial" panose="020B0604020202020204" pitchFamily="34" charset="0"/>
              </a:rPr>
              <a:t>heikentynyt aineenvaihdunta ja verenkierto 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Tremblay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 ym. 2010)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Eräs tuoreimmista objektiivisiin mittauksiin perustuvasta meta-analyyseista osoittaa, että yleinen kuolleisuusriski nousee tilastollisesti merkittävästi noin </a:t>
            </a:r>
            <a:r>
              <a:rPr lang="fi-FI" sz="2000" b="1" dirty="0">
                <a:latin typeface="Arial" panose="020B0604020202020204" pitchFamily="34" charset="0"/>
                <a:cs typeface="Arial" panose="020B0604020202020204" pitchFamily="34" charset="0"/>
              </a:rPr>
              <a:t>9 tunnin ja 30 minuutin </a:t>
            </a: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päivittäisen paikallaanolon jälkeen 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(Ekelund ym. 2019)</a:t>
            </a: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459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57B9A3-6407-4452-86F9-66F52FFB400E}"/>
              </a:ext>
            </a:extLst>
          </p:cNvPr>
          <p:cNvSpPr txBox="1"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fi-FI" sz="8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D4A942-8A04-41A6-BA6F-204D326042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605" y="6360799"/>
            <a:ext cx="1184354" cy="40764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B56599A-9B65-483E-8B56-06F7FE762942}"/>
              </a:ext>
            </a:extLst>
          </p:cNvPr>
          <p:cNvSpPr txBox="1"/>
          <p:nvPr/>
        </p:nvSpPr>
        <p:spPr>
          <a:xfrm>
            <a:off x="482331" y="1542022"/>
            <a:ext cx="11227324" cy="5084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Vastoin monien asiantuntijoiden arvioita, </a:t>
            </a:r>
            <a:r>
              <a:rPr lang="fi-FI" b="1" dirty="0">
                <a:latin typeface="Arial" panose="020B0604020202020204" pitchFamily="34" charset="0"/>
                <a:cs typeface="Arial" panose="020B0604020202020204" pitchFamily="34" charset="0"/>
              </a:rPr>
              <a:t>riittävä fyysinen aktiivisuus voi kumota paikallaanolosta johtuvat terveyshaitat</a:t>
            </a: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Beddhu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 ym. 2015; Ekelund ym. 2016; Ekelund ym. 2020)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Päivittäinen 20 minuutin kävely voi pienentää inaktiivisten 60% korkeampaa yleistä kuolleisuusriskiä noin puolella 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(Ekelund ym. 2016)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Noin 30-40 minuutin päivittäinen kävely voi kumota runsaan paikallaanolon negatiiviset terveysvaikutukset kokonaan 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(Ekelund ym. 2020)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b="1" dirty="0">
                <a:latin typeface="Arial" panose="020B0604020202020204" pitchFamily="34" charset="0"/>
                <a:cs typeface="Arial" panose="020B0604020202020204" pitchFamily="34" charset="0"/>
              </a:rPr>
              <a:t>Liikunnan ei välttämättä tarvitse olla edes yhtäjaksoista </a:t>
            </a: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– vastaavia terveyshyötyjä voidaan mahdollisesti saavuttaa katkaisemalla jokainen </a:t>
            </a:r>
            <a:r>
              <a:rPr lang="fi-FI" dirty="0" err="1">
                <a:latin typeface="Arial" panose="020B0604020202020204" pitchFamily="34" charset="0"/>
                <a:cs typeface="Arial" panose="020B0604020202020204" pitchFamily="34" charset="0"/>
              </a:rPr>
              <a:t>paikallaanolotunti</a:t>
            </a: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 2-4 minuutin kevyellä liikunnalla     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Beddhu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 ym. 2015) </a:t>
            </a: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C8C05B-58EF-4329-8D7D-50067204FA03}"/>
              </a:ext>
            </a:extLst>
          </p:cNvPr>
          <p:cNvSpPr txBox="1"/>
          <p:nvPr/>
        </p:nvSpPr>
        <p:spPr>
          <a:xfrm>
            <a:off x="2238057" y="369331"/>
            <a:ext cx="7715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LIIKUNNAN VAIKUTUS HYVINVOINTIIN</a:t>
            </a:r>
          </a:p>
        </p:txBody>
      </p:sp>
    </p:spTree>
    <p:extLst>
      <p:ext uri="{BB962C8B-B14F-4D97-AF65-F5344CB8AC3E}">
        <p14:creationId xmlns:p14="http://schemas.microsoft.com/office/powerpoint/2010/main" val="2596086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57B9A3-6407-4452-86F9-66F52FFB400E}"/>
              </a:ext>
            </a:extLst>
          </p:cNvPr>
          <p:cNvSpPr txBox="1"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fi-FI" sz="8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D4A942-8A04-41A6-BA6F-204D326042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605" y="6360799"/>
            <a:ext cx="1184354" cy="40764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B56599A-9B65-483E-8B56-06F7FE762942}"/>
              </a:ext>
            </a:extLst>
          </p:cNvPr>
          <p:cNvSpPr txBox="1"/>
          <p:nvPr/>
        </p:nvSpPr>
        <p:spPr>
          <a:xfrm>
            <a:off x="482331" y="1542022"/>
            <a:ext cx="11227324" cy="496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391E8A-DF5E-47E8-B5FA-09D602DF3F4C}"/>
              </a:ext>
            </a:extLst>
          </p:cNvPr>
          <p:cNvSpPr txBox="1"/>
          <p:nvPr/>
        </p:nvSpPr>
        <p:spPr>
          <a:xfrm>
            <a:off x="615328" y="1587329"/>
            <a:ext cx="5136149" cy="4190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i-FI" sz="2000" b="1" dirty="0">
                <a:latin typeface="Arial" panose="020B0604020202020204" pitchFamily="34" charset="0"/>
                <a:cs typeface="Arial" panose="020B0604020202020204" pitchFamily="34" charset="0"/>
              </a:rPr>
              <a:t>Akuutit vaikutukset</a:t>
            </a:r>
          </a:p>
          <a:p>
            <a:pPr>
              <a:lnSpc>
                <a:spcPct val="150000"/>
              </a:lnSpc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Laskee verenpainetta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Madaltaa veren sokeri- ja rasva-arvoja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Vilkastuttaa verenkiertoa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Nostaa </a:t>
            </a:r>
            <a:r>
              <a:rPr lang="fi-FI" sz="2000" dirty="0" err="1">
                <a:latin typeface="Arial" panose="020B0604020202020204" pitchFamily="34" charset="0"/>
                <a:cs typeface="Arial" panose="020B0604020202020204" pitchFamily="34" charset="0"/>
              </a:rPr>
              <a:t>vireystasoa</a:t>
            </a: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Kehittää toiminnanohjaustaitoja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Vähentää ahdistusta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Tehostaa oppimista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493C181-ECC9-40DD-B5A0-FEE35712088D}"/>
              </a:ext>
            </a:extLst>
          </p:cNvPr>
          <p:cNvSpPr txBox="1"/>
          <p:nvPr/>
        </p:nvSpPr>
        <p:spPr>
          <a:xfrm>
            <a:off x="6232891" y="1575768"/>
            <a:ext cx="5609761" cy="4190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i-FI" sz="2000" b="1" dirty="0">
                <a:latin typeface="Arial" panose="020B0604020202020204" pitchFamily="34" charset="0"/>
                <a:cs typeface="Arial" panose="020B0604020202020204" pitchFamily="34" charset="0"/>
              </a:rPr>
              <a:t>Krooniset vaikutukset</a:t>
            </a:r>
          </a:p>
          <a:p>
            <a:pPr>
              <a:lnSpc>
                <a:spcPct val="150000"/>
              </a:lnSpc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Fyysinen kunto kasvaa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Kehon koostumus paranee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Luuston terveys kohenee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Kognitiiviset toiminnot kehittyvät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Sairausriskit pienenevät (sepelvaltimotauti, korkea verenpaine, metabolinen oireyhtymä, tyypin 2 diabetes, masennus, syöpä)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9369FD-0E38-4F15-8F10-384D3CEBD741}"/>
              </a:ext>
            </a:extLst>
          </p:cNvPr>
          <p:cNvSpPr txBox="1"/>
          <p:nvPr/>
        </p:nvSpPr>
        <p:spPr>
          <a:xfrm>
            <a:off x="615328" y="6206910"/>
            <a:ext cx="6014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Warburton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 ym. 2010; HHS 2018; </a:t>
            </a:r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Reiner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 ym. 2013; </a:t>
            </a:r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Penedo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Dahn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 2005)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97498D9-274D-43CC-8ECB-160F9C32228E}"/>
              </a:ext>
            </a:extLst>
          </p:cNvPr>
          <p:cNvSpPr txBox="1"/>
          <p:nvPr/>
        </p:nvSpPr>
        <p:spPr>
          <a:xfrm>
            <a:off x="2238057" y="369331"/>
            <a:ext cx="7715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LIIKUNNAN VAIKUTUS HYVINVOINTIIN</a:t>
            </a:r>
          </a:p>
        </p:txBody>
      </p:sp>
    </p:spTree>
    <p:extLst>
      <p:ext uri="{BB962C8B-B14F-4D97-AF65-F5344CB8AC3E}">
        <p14:creationId xmlns:p14="http://schemas.microsoft.com/office/powerpoint/2010/main" val="4045793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57B9A3-6407-4452-86F9-66F52FFB400E}"/>
              </a:ext>
            </a:extLst>
          </p:cNvPr>
          <p:cNvSpPr txBox="1"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fi-FI" sz="8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D4A942-8A04-41A6-BA6F-204D326042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605" y="6360799"/>
            <a:ext cx="1184354" cy="40764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B56599A-9B65-483E-8B56-06F7FE762942}"/>
              </a:ext>
            </a:extLst>
          </p:cNvPr>
          <p:cNvSpPr txBox="1"/>
          <p:nvPr/>
        </p:nvSpPr>
        <p:spPr>
          <a:xfrm>
            <a:off x="482331" y="1542022"/>
            <a:ext cx="11227324" cy="496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F5F98F-A4C8-45A6-B740-ACFDF29AA2E3}"/>
              </a:ext>
            </a:extLst>
          </p:cNvPr>
          <p:cNvSpPr txBox="1"/>
          <p:nvPr/>
        </p:nvSpPr>
        <p:spPr>
          <a:xfrm>
            <a:off x="2460141" y="369331"/>
            <a:ext cx="72717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LIIKUNNAN VAIKUTUS OPPIMISEEN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AF9DAE5-93E9-49BC-B3C4-8EC49E2461BE}"/>
              </a:ext>
            </a:extLst>
          </p:cNvPr>
          <p:cNvSpPr txBox="1"/>
          <p:nvPr/>
        </p:nvSpPr>
        <p:spPr>
          <a:xfrm>
            <a:off x="482331" y="1411401"/>
            <a:ext cx="10393680" cy="5159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i-FI" sz="2000" b="1" dirty="0">
                <a:latin typeface="Arial" panose="020B0604020202020204" pitchFamily="34" charset="0"/>
                <a:cs typeface="Arial" panose="020B0604020202020204" pitchFamily="34" charset="0"/>
              </a:rPr>
              <a:t>Tutkimustuloksia ala-asteelta</a:t>
            </a:r>
          </a:p>
          <a:p>
            <a:pPr>
              <a:lnSpc>
                <a:spcPct val="150000"/>
              </a:lnSpc>
            </a:pPr>
            <a:endParaRPr lang="fi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Säännöllinen liikunta on yhteydessä parempaan koulumenestykseen 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(Syväoja ym. 2013; Kantomaa ym. 2013)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Runsas </a:t>
            </a:r>
            <a:r>
              <a:rPr lang="fi-FI" sz="2000" dirty="0" err="1">
                <a:latin typeface="Arial" panose="020B0604020202020204" pitchFamily="34" charset="0"/>
                <a:cs typeface="Arial" panose="020B0604020202020204" pitchFamily="34" charset="0"/>
              </a:rPr>
              <a:t>välituntiliikunta</a:t>
            </a: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 on yhteydessä hyvään lukutaitoon ja urheiluseuran harjoituksiin osallistuminen hyviin matemaattisiin taitoihin 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(Haapala ym. 2014)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Säännöllinen oppitunneilla tapahtuva lyhytkestoinen liikunta vauhdittivat oppimista lukemisessa, matematiikassa ja oikeinkirjoituksessa 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Donelly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 ym. 2009)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Liikunnalliseen opetukseen osallistuvat koululaiset olivat oppimistuloksissa noin 4 kuukautta muita edellä 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(kahden vuoden jälkeen: </a:t>
            </a:r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Mullender-Wijnsma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 ym. 2016)</a:t>
            </a:r>
          </a:p>
        </p:txBody>
      </p:sp>
    </p:spTree>
    <p:extLst>
      <p:ext uri="{BB962C8B-B14F-4D97-AF65-F5344CB8AC3E}">
        <p14:creationId xmlns:p14="http://schemas.microsoft.com/office/powerpoint/2010/main" val="870978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3260</Words>
  <Application>Microsoft Macintosh PowerPoint</Application>
  <PresentationFormat>Laajakuva</PresentationFormat>
  <Paragraphs>251</Paragraphs>
  <Slides>25</Slides>
  <Notes>18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25</vt:i4>
      </vt:variant>
    </vt:vector>
  </HeadingPairs>
  <TitlesOfParts>
    <vt:vector size="32" baseType="lpstr">
      <vt:lpstr>Arial</vt:lpstr>
      <vt:lpstr>Bahnschrift SemiLight Condensed</vt:lpstr>
      <vt:lpstr>Calibri</vt:lpstr>
      <vt:lpstr>Calibri Light</vt:lpstr>
      <vt:lpstr>Corbel</vt:lpstr>
      <vt:lpstr>Wingdings</vt:lpstr>
      <vt:lpstr>Office Theme</vt:lpstr>
      <vt:lpstr>Lisää liikettä korkeakouluopiskeluun!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Tauko</vt:lpstr>
      <vt:lpstr>PowerPoint-esitys</vt:lpstr>
      <vt:lpstr>PowerPoint-esitys</vt:lpstr>
      <vt:lpstr>Tauko</vt:lpstr>
      <vt:lpstr>Tauko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Lisää liikettä korkeakouluopiskeluun!</dc:title>
  <dc:creator>Juuso Jussila</dc:creator>
  <cp:lastModifiedBy>Anni Liina Ikonen</cp:lastModifiedBy>
  <cp:revision>35</cp:revision>
  <dcterms:created xsi:type="dcterms:W3CDTF">2021-08-09T07:13:52Z</dcterms:created>
  <dcterms:modified xsi:type="dcterms:W3CDTF">2021-10-14T11:45:52Z</dcterms:modified>
</cp:coreProperties>
</file>