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sldIdLst>
    <p:sldId id="256" r:id="rId5"/>
    <p:sldId id="267" r:id="rId6"/>
    <p:sldId id="273" r:id="rId7"/>
    <p:sldId id="268" r:id="rId8"/>
    <p:sldId id="270" r:id="rId9"/>
    <p:sldId id="272" r:id="rId10"/>
    <p:sldId id="274" r:id="rId11"/>
    <p:sldId id="260" r:id="rId12"/>
    <p:sldId id="259" r:id="rId13"/>
    <p:sldId id="263" r:id="rId14"/>
    <p:sldId id="261" r:id="rId15"/>
    <p:sldId id="266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88EE1-D390-4996-97DB-418AF368C46B}" v="3" dt="2021-03-16T10:47:13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41"/>
  </p:normalViewPr>
  <p:slideViewPr>
    <p:cSldViewPr snapToGrid="0" snapToObjects="1">
      <p:cViewPr varScale="1">
        <p:scale>
          <a:sx n="114" d="100"/>
          <a:sy n="114" d="100"/>
        </p:scale>
        <p:origin x="3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äkkinen Johanna" userId="81faaead-dc75-49cc-b00c-15fb096c8184" providerId="ADAL" clId="{5F388EE1-D390-4996-97DB-418AF368C46B}"/>
    <pc:docChg chg="custSel delSld modSld sldOrd">
      <pc:chgData name="Häkkinen Johanna" userId="81faaead-dc75-49cc-b00c-15fb096c8184" providerId="ADAL" clId="{5F388EE1-D390-4996-97DB-418AF368C46B}" dt="2021-03-16T10:57:33.820" v="1023" actId="313"/>
      <pc:docMkLst>
        <pc:docMk/>
      </pc:docMkLst>
      <pc:sldChg chg="modSp mod">
        <pc:chgData name="Häkkinen Johanna" userId="81faaead-dc75-49cc-b00c-15fb096c8184" providerId="ADAL" clId="{5F388EE1-D390-4996-97DB-418AF368C46B}" dt="2021-03-16T10:53:50.873" v="989" actId="20577"/>
        <pc:sldMkLst>
          <pc:docMk/>
          <pc:sldMk cId="3197560584" sldId="256"/>
        </pc:sldMkLst>
        <pc:spChg chg="mod">
          <ac:chgData name="Häkkinen Johanna" userId="81faaead-dc75-49cc-b00c-15fb096c8184" providerId="ADAL" clId="{5F388EE1-D390-4996-97DB-418AF368C46B}" dt="2021-03-16T10:53:39.641" v="975" actId="20577"/>
          <ac:spMkLst>
            <pc:docMk/>
            <pc:sldMk cId="3197560584" sldId="256"/>
            <ac:spMk id="2" creationId="{75135B36-F092-AA4C-AC51-C5637CE4B9D2}"/>
          </ac:spMkLst>
        </pc:spChg>
        <pc:spChg chg="mod">
          <ac:chgData name="Häkkinen Johanna" userId="81faaead-dc75-49cc-b00c-15fb096c8184" providerId="ADAL" clId="{5F388EE1-D390-4996-97DB-418AF368C46B}" dt="2021-03-16T10:53:50.873" v="989" actId="20577"/>
          <ac:spMkLst>
            <pc:docMk/>
            <pc:sldMk cId="3197560584" sldId="256"/>
            <ac:spMk id="3" creationId="{045EB52D-31F4-2E4B-B07B-A757729093F6}"/>
          </ac:spMkLst>
        </pc:spChg>
      </pc:sldChg>
      <pc:sldChg chg="del">
        <pc:chgData name="Häkkinen Johanna" userId="81faaead-dc75-49cc-b00c-15fb096c8184" providerId="ADAL" clId="{5F388EE1-D390-4996-97DB-418AF368C46B}" dt="2021-03-15T10:55:50.100" v="337" actId="47"/>
        <pc:sldMkLst>
          <pc:docMk/>
          <pc:sldMk cId="2418277453" sldId="258"/>
        </pc:sldMkLst>
      </pc:sldChg>
      <pc:sldChg chg="ord">
        <pc:chgData name="Häkkinen Johanna" userId="81faaead-dc75-49cc-b00c-15fb096c8184" providerId="ADAL" clId="{5F388EE1-D390-4996-97DB-418AF368C46B}" dt="2021-03-03T10:55:57.621" v="1"/>
        <pc:sldMkLst>
          <pc:docMk/>
          <pc:sldMk cId="489734160" sldId="259"/>
        </pc:sldMkLst>
      </pc:sldChg>
      <pc:sldChg chg="modSp mod">
        <pc:chgData name="Häkkinen Johanna" userId="81faaead-dc75-49cc-b00c-15fb096c8184" providerId="ADAL" clId="{5F388EE1-D390-4996-97DB-418AF368C46B}" dt="2021-03-15T10:56:04.431" v="352" actId="20577"/>
        <pc:sldMkLst>
          <pc:docMk/>
          <pc:sldMk cId="3621837850" sldId="260"/>
        </pc:sldMkLst>
        <pc:spChg chg="mod">
          <ac:chgData name="Häkkinen Johanna" userId="81faaead-dc75-49cc-b00c-15fb096c8184" providerId="ADAL" clId="{5F388EE1-D390-4996-97DB-418AF368C46B}" dt="2021-03-15T10:56:04.431" v="352" actId="20577"/>
          <ac:spMkLst>
            <pc:docMk/>
            <pc:sldMk cId="3621837850" sldId="260"/>
            <ac:spMk id="16" creationId="{19DC90FA-9CCC-4083-B7C9-C1221B4CB7F4}"/>
          </ac:spMkLst>
        </pc:spChg>
      </pc:sldChg>
      <pc:sldChg chg="modSp mod">
        <pc:chgData name="Häkkinen Johanna" userId="81faaead-dc75-49cc-b00c-15fb096c8184" providerId="ADAL" clId="{5F388EE1-D390-4996-97DB-418AF368C46B}" dt="2021-03-15T11:37:47.866" v="558" actId="20577"/>
        <pc:sldMkLst>
          <pc:docMk/>
          <pc:sldMk cId="4237460577" sldId="261"/>
        </pc:sldMkLst>
        <pc:spChg chg="mod">
          <ac:chgData name="Häkkinen Johanna" userId="81faaead-dc75-49cc-b00c-15fb096c8184" providerId="ADAL" clId="{5F388EE1-D390-4996-97DB-418AF368C46B}" dt="2021-03-15T11:37:47.866" v="558" actId="20577"/>
          <ac:spMkLst>
            <pc:docMk/>
            <pc:sldMk cId="4237460577" sldId="261"/>
            <ac:spMk id="2" creationId="{1B3D4F73-DF64-40F3-A048-3D398A4E5600}"/>
          </ac:spMkLst>
        </pc:spChg>
      </pc:sldChg>
      <pc:sldChg chg="del">
        <pc:chgData name="Häkkinen Johanna" userId="81faaead-dc75-49cc-b00c-15fb096c8184" providerId="ADAL" clId="{5F388EE1-D390-4996-97DB-418AF368C46B}" dt="2021-03-15T10:55:52.742" v="338" actId="47"/>
        <pc:sldMkLst>
          <pc:docMk/>
          <pc:sldMk cId="1582844772" sldId="262"/>
        </pc:sldMkLst>
      </pc:sldChg>
      <pc:sldChg chg="modSp mod">
        <pc:chgData name="Häkkinen Johanna" userId="81faaead-dc75-49cc-b00c-15fb096c8184" providerId="ADAL" clId="{5F388EE1-D390-4996-97DB-418AF368C46B}" dt="2021-03-15T11:40:00.341" v="758" actId="20577"/>
        <pc:sldMkLst>
          <pc:docMk/>
          <pc:sldMk cId="3516890101" sldId="263"/>
        </pc:sldMkLst>
        <pc:spChg chg="mod">
          <ac:chgData name="Häkkinen Johanna" userId="81faaead-dc75-49cc-b00c-15fb096c8184" providerId="ADAL" clId="{5F388EE1-D390-4996-97DB-418AF368C46B}" dt="2021-03-15T11:40:00.341" v="758" actId="20577"/>
          <ac:spMkLst>
            <pc:docMk/>
            <pc:sldMk cId="3516890101" sldId="263"/>
            <ac:spMk id="3" creationId="{852FAFF0-DEDF-475A-9130-4FEEDC641ED9}"/>
          </ac:spMkLst>
        </pc:spChg>
      </pc:sldChg>
      <pc:sldChg chg="modSp mod">
        <pc:chgData name="Häkkinen Johanna" userId="81faaead-dc75-49cc-b00c-15fb096c8184" providerId="ADAL" clId="{5F388EE1-D390-4996-97DB-418AF368C46B}" dt="2021-03-16T10:57:33.820" v="1023" actId="313"/>
        <pc:sldMkLst>
          <pc:docMk/>
          <pc:sldMk cId="1707477274" sldId="267"/>
        </pc:sldMkLst>
        <pc:spChg chg="mod">
          <ac:chgData name="Häkkinen Johanna" userId="81faaead-dc75-49cc-b00c-15fb096c8184" providerId="ADAL" clId="{5F388EE1-D390-4996-97DB-418AF368C46B}" dt="2021-03-16T10:57:33.820" v="1023" actId="313"/>
          <ac:spMkLst>
            <pc:docMk/>
            <pc:sldMk cId="1707477274" sldId="267"/>
            <ac:spMk id="3" creationId="{85350BEC-57E1-4276-BEE5-F02C327F25C2}"/>
          </ac:spMkLst>
        </pc:spChg>
      </pc:sldChg>
      <pc:sldChg chg="modSp mod">
        <pc:chgData name="Häkkinen Johanna" userId="81faaead-dc75-49cc-b00c-15fb096c8184" providerId="ADAL" clId="{5F388EE1-D390-4996-97DB-418AF368C46B}" dt="2021-03-15T11:40:54.348" v="766" actId="20577"/>
        <pc:sldMkLst>
          <pc:docMk/>
          <pc:sldMk cId="545923048" sldId="268"/>
        </pc:sldMkLst>
        <pc:spChg chg="mod">
          <ac:chgData name="Häkkinen Johanna" userId="81faaead-dc75-49cc-b00c-15fb096c8184" providerId="ADAL" clId="{5F388EE1-D390-4996-97DB-418AF368C46B}" dt="2021-03-15T11:36:38.277" v="505" actId="20577"/>
          <ac:spMkLst>
            <pc:docMk/>
            <pc:sldMk cId="545923048" sldId="268"/>
            <ac:spMk id="3" creationId="{C30081B0-FC14-4D5F-B72E-9895C9534BD1}"/>
          </ac:spMkLst>
        </pc:spChg>
        <pc:spChg chg="mod">
          <ac:chgData name="Häkkinen Johanna" userId="81faaead-dc75-49cc-b00c-15fb096c8184" providerId="ADAL" clId="{5F388EE1-D390-4996-97DB-418AF368C46B}" dt="2021-03-15T11:40:54.348" v="766" actId="20577"/>
          <ac:spMkLst>
            <pc:docMk/>
            <pc:sldMk cId="545923048" sldId="268"/>
            <ac:spMk id="13" creationId="{838DB657-C7F9-47AE-AD92-654DE2DB78BA}"/>
          </ac:spMkLst>
        </pc:spChg>
      </pc:sldChg>
      <pc:sldChg chg="addSp modSp mod">
        <pc:chgData name="Häkkinen Johanna" userId="81faaead-dc75-49cc-b00c-15fb096c8184" providerId="ADAL" clId="{5F388EE1-D390-4996-97DB-418AF368C46B}" dt="2021-03-15T11:38:32.540" v="599" actId="20577"/>
        <pc:sldMkLst>
          <pc:docMk/>
          <pc:sldMk cId="365129485" sldId="270"/>
        </pc:sldMkLst>
        <pc:spChg chg="mod">
          <ac:chgData name="Häkkinen Johanna" userId="81faaead-dc75-49cc-b00c-15fb096c8184" providerId="ADAL" clId="{5F388EE1-D390-4996-97DB-418AF368C46B}" dt="2021-03-15T11:38:15.676" v="559" actId="20577"/>
          <ac:spMkLst>
            <pc:docMk/>
            <pc:sldMk cId="365129485" sldId="270"/>
            <ac:spMk id="3" creationId="{7875D428-1CC6-4421-BCC0-56A926E2AB6E}"/>
          </ac:spMkLst>
        </pc:spChg>
        <pc:spChg chg="add mod">
          <ac:chgData name="Häkkinen Johanna" userId="81faaead-dc75-49cc-b00c-15fb096c8184" providerId="ADAL" clId="{5F388EE1-D390-4996-97DB-418AF368C46B}" dt="2021-03-15T11:38:32.540" v="599" actId="20577"/>
          <ac:spMkLst>
            <pc:docMk/>
            <pc:sldMk cId="365129485" sldId="270"/>
            <ac:spMk id="4" creationId="{D8ECFDC4-DF17-487E-8408-E4109F744184}"/>
          </ac:spMkLst>
        </pc:spChg>
      </pc:sldChg>
      <pc:sldChg chg="modSp mod">
        <pc:chgData name="Häkkinen Johanna" userId="81faaead-dc75-49cc-b00c-15fb096c8184" providerId="ADAL" clId="{5F388EE1-D390-4996-97DB-418AF368C46B}" dt="2021-03-15T11:37:23.456" v="534" actId="20577"/>
        <pc:sldMkLst>
          <pc:docMk/>
          <pc:sldMk cId="1571938785" sldId="272"/>
        </pc:sldMkLst>
        <pc:spChg chg="mod">
          <ac:chgData name="Häkkinen Johanna" userId="81faaead-dc75-49cc-b00c-15fb096c8184" providerId="ADAL" clId="{5F388EE1-D390-4996-97DB-418AF368C46B}" dt="2021-03-15T11:37:23.456" v="534" actId="20577"/>
          <ac:spMkLst>
            <pc:docMk/>
            <pc:sldMk cId="1571938785" sldId="272"/>
            <ac:spMk id="3" creationId="{8406AB04-CB71-4ED8-9FFD-08981FAFA476}"/>
          </ac:spMkLst>
        </pc:spChg>
      </pc:sldChg>
      <pc:sldChg chg="modSp mod ord">
        <pc:chgData name="Häkkinen Johanna" userId="81faaead-dc75-49cc-b00c-15fb096c8184" providerId="ADAL" clId="{5F388EE1-D390-4996-97DB-418AF368C46B}" dt="2021-03-16T10:51:28.908" v="886"/>
        <pc:sldMkLst>
          <pc:docMk/>
          <pc:sldMk cId="513977895" sldId="274"/>
        </pc:sldMkLst>
        <pc:spChg chg="mod">
          <ac:chgData name="Häkkinen Johanna" userId="81faaead-dc75-49cc-b00c-15fb096c8184" providerId="ADAL" clId="{5F388EE1-D390-4996-97DB-418AF368C46B}" dt="2021-03-16T10:47:51.475" v="882" actId="113"/>
          <ac:spMkLst>
            <pc:docMk/>
            <pc:sldMk cId="513977895" sldId="274"/>
            <ac:spMk id="3" creationId="{57957B0F-D5A6-41AA-90F8-6C8DCC6F7E51}"/>
          </ac:spMkLst>
        </pc:spChg>
        <pc:spChg chg="mod">
          <ac:chgData name="Häkkinen Johanna" userId="81faaead-dc75-49cc-b00c-15fb096c8184" providerId="ADAL" clId="{5F388EE1-D390-4996-97DB-418AF368C46B}" dt="2021-03-16T10:47:38.757" v="880" actId="20577"/>
          <ac:spMkLst>
            <pc:docMk/>
            <pc:sldMk cId="513977895" sldId="274"/>
            <ac:spMk id="4" creationId="{B5082326-BA77-479E-8E6B-4ABEC873C04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7E27DAC-2FBD-944B-B062-4650273B0E58}"/>
              </a:ext>
            </a:extLst>
          </p:cNvPr>
          <p:cNvSpPr/>
          <p:nvPr userDrawn="1"/>
        </p:nvSpPr>
        <p:spPr>
          <a:xfrm>
            <a:off x="0" y="0"/>
            <a:ext cx="12192000" cy="6779171"/>
          </a:xfrm>
          <a:prstGeom prst="rect">
            <a:avLst/>
          </a:prstGeom>
          <a:solidFill>
            <a:srgbClr val="007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EBDC352-D053-4B43-B027-E530B694B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4314" y="1709676"/>
            <a:ext cx="8023372" cy="1719324"/>
          </a:xfrm>
        </p:spPr>
        <p:txBody>
          <a:bodyPr anchor="b"/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3ACAB07-F51D-DA42-8B52-826A65B35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4314" y="3728540"/>
            <a:ext cx="8023372" cy="114161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5" name="Kuva 4" descr="Ylioppilaiden terveydenhoitosäätiö">
            <a:extLst>
              <a:ext uri="{FF2B5EF4-FFF2-40B4-BE49-F238E27FC236}">
                <a16:creationId xmlns:a16="http://schemas.microsoft.com/office/drawing/2014/main" id="{0C269E20-F6D8-9543-96B0-81F1E4B0A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4593" y="4945941"/>
            <a:ext cx="3262814" cy="170147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82E05EA-E8CC-46E7-9339-8566EEE8C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09348"/>
            <a:ext cx="1944791" cy="345984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E9DD2E8-8053-4134-A8AC-40FD73B0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3790"/>
          <a:stretch/>
        </p:blipFill>
        <p:spPr>
          <a:xfrm rot="5400000">
            <a:off x="10247209" y="0"/>
            <a:ext cx="1944791" cy="194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7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96933D-D329-4D34-814A-8E8791E2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4" y="365126"/>
            <a:ext cx="9253539" cy="1132748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370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732997D7-1EF0-4A37-98B6-050AA88254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1659" y="457201"/>
            <a:ext cx="9234903" cy="5257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E6E43A5-3F3E-45F8-A428-3AB56CB2B3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60" y="5791200"/>
            <a:ext cx="4620041" cy="2667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6960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0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80CE1D66-418B-49F4-913D-DA4A467CC6F8}"/>
              </a:ext>
            </a:extLst>
          </p:cNvPr>
          <p:cNvSpPr/>
          <p:nvPr userDrawn="1"/>
        </p:nvSpPr>
        <p:spPr>
          <a:xfrm>
            <a:off x="0" y="6057900"/>
            <a:ext cx="12192000" cy="800100"/>
          </a:xfrm>
          <a:prstGeom prst="rect">
            <a:avLst/>
          </a:prstGeom>
          <a:solidFill>
            <a:srgbClr val="007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D8435CC-BDB3-42F9-AEE4-B8AA49990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7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E1CA378-7070-4F0E-8332-C5538A26D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920" y="6184279"/>
            <a:ext cx="1145782" cy="47411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C0A9EDA-B783-4A90-82BD-643453ED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3584448"/>
            <a:ext cx="1285086" cy="228186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A92D2C6-2836-4641-B6DD-E1FCA0B95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3682"/>
          <a:stretch/>
        </p:blipFill>
        <p:spPr>
          <a:xfrm rot="5400000">
            <a:off x="10906914" y="0"/>
            <a:ext cx="1285086" cy="12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7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hjä tu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07AC3CE1-69AC-4DB0-9875-06A92E776942}"/>
              </a:ext>
            </a:extLst>
          </p:cNvPr>
          <p:cNvSpPr/>
          <p:nvPr userDrawn="1"/>
        </p:nvSpPr>
        <p:spPr>
          <a:xfrm>
            <a:off x="0" y="0"/>
            <a:ext cx="12192000" cy="6779171"/>
          </a:xfrm>
          <a:prstGeom prst="rect">
            <a:avLst/>
          </a:prstGeom>
          <a:solidFill>
            <a:srgbClr val="007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401736A9-2776-40D2-929B-D1373F3628E6}"/>
              </a:ext>
            </a:extLst>
          </p:cNvPr>
          <p:cNvSpPr/>
          <p:nvPr userDrawn="1"/>
        </p:nvSpPr>
        <p:spPr>
          <a:xfrm>
            <a:off x="0" y="6779171"/>
            <a:ext cx="12192000" cy="78830"/>
          </a:xfrm>
          <a:prstGeom prst="rect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0083CB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DD8C0BB-A289-4C3C-96F7-DA4744130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920" y="6184279"/>
            <a:ext cx="1145782" cy="47411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4B79133-B493-4CBF-BC03-DFDA89BE3A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625292"/>
            <a:ext cx="1257300" cy="223677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F0FA345-0AC8-4E8E-95DD-E94E94D75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2761"/>
          <a:stretch/>
        </p:blipFill>
        <p:spPr>
          <a:xfrm rot="5400000">
            <a:off x="10923194" y="-11506"/>
            <a:ext cx="1257300" cy="12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7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8F01AF87-45A1-8F44-B1E8-8E7E4EC95120}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0071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4A93FE-193A-1F4A-A26D-E43698D7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843" y="1961906"/>
            <a:ext cx="7150192" cy="1616674"/>
          </a:xfrm>
        </p:spPr>
        <p:txBody>
          <a:bodyPr anchor="t"/>
          <a:lstStyle>
            <a:lvl1pPr algn="l"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2BEDE73-AAC1-0E48-A5B2-EE8E0E2F2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920" y="6184279"/>
            <a:ext cx="1145782" cy="47411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87DA645-EDDB-42A6-BD62-1EC50915C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9119533" y="506113"/>
            <a:ext cx="3072466" cy="546601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58405132-0907-46D1-8D1A-4C425F60A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3860"/>
          <a:stretch/>
        </p:blipFill>
        <p:spPr>
          <a:xfrm rot="16200000" flipH="1">
            <a:off x="-5742" y="1913"/>
            <a:ext cx="3072466" cy="3068637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BBB0FF86-7767-4622-A7FF-EFE35D9C8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175"/>
          <a:stretch/>
        </p:blipFill>
        <p:spPr>
          <a:xfrm rot="5400000" flipH="1">
            <a:off x="3270093" y="2837239"/>
            <a:ext cx="2575510" cy="546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äliotsikk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8F81741-E38F-2B43-9472-3B1D0AE3F999}"/>
              </a:ext>
            </a:extLst>
          </p:cNvPr>
          <p:cNvSpPr/>
          <p:nvPr userDrawn="1"/>
        </p:nvSpPr>
        <p:spPr>
          <a:xfrm>
            <a:off x="0" y="6779171"/>
            <a:ext cx="12192000" cy="78830"/>
          </a:xfrm>
          <a:prstGeom prst="rect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0083CB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4A93FE-193A-1F4A-A26D-E43698D7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843" y="1961906"/>
            <a:ext cx="7150192" cy="1616674"/>
          </a:xfrm>
        </p:spPr>
        <p:txBody>
          <a:bodyPr anchor="t"/>
          <a:lstStyle>
            <a:lvl1pPr algn="l">
              <a:defRPr sz="4000" cap="none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AD1BEEA-E51E-4B83-A011-748168214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018689" y="2507005"/>
            <a:ext cx="3078320" cy="546601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261C9E9-D346-44E3-855F-91F0A0685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113680" y="506113"/>
            <a:ext cx="3078320" cy="546601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9E51F82-188D-4372-81FB-23234C1D6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82"/>
          <a:stretch/>
        </p:blipFill>
        <p:spPr>
          <a:xfrm>
            <a:off x="0" y="-5857"/>
            <a:ext cx="3078320" cy="307832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5967BEB8-D9F3-40B9-9A1E-A7EDAD6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9920" y="6186333"/>
            <a:ext cx="1145782" cy="4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1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1CAC3D-3E68-4373-ABAE-8E7D84FC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660" y="365125"/>
            <a:ext cx="9234903" cy="109791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094652-F52B-4351-B853-D7D878C61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660" y="1776550"/>
            <a:ext cx="9234903" cy="42937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32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D8C21E-67D5-4532-B93D-F62280ED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660" y="365125"/>
            <a:ext cx="9234903" cy="1132749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3905C2-F06E-4812-89BC-BD2A96326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659" y="1872343"/>
            <a:ext cx="4500563" cy="41855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4A8CD64-E19D-4074-BBA7-9AF0EB61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72343"/>
            <a:ext cx="4500563" cy="418555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986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C29914-ACE7-450A-A84A-852BEF0E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365126"/>
            <a:ext cx="9253540" cy="823912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FA18B3E-FA94-4D43-AF40-D4019F524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180306"/>
            <a:ext cx="451485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26EB158-4EA3-42FF-A2F5-4E323077F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3025" y="2228851"/>
            <a:ext cx="4514850" cy="396081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 u="none"/>
            </a:lvl2pPr>
            <a:lvl3pPr>
              <a:defRPr sz="1900"/>
            </a:lvl3pPr>
            <a:lvl4pPr>
              <a:defRPr sz="1800"/>
            </a:lvl4pPr>
            <a:lvl5pPr>
              <a:defRPr sz="17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EA660F4-7132-4C91-A700-211F7B25D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9038"/>
            <a:ext cx="442436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ED25692-6C15-4522-B732-AE4A914B9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81714" y="2228851"/>
            <a:ext cx="4514850" cy="396081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900"/>
            </a:lvl3pPr>
            <a:lvl4pPr>
              <a:defRPr sz="1800"/>
            </a:lvl4pPr>
            <a:lvl5pPr>
              <a:defRPr sz="17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409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jek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F85AE0-5ED5-4882-A221-ED8C07152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457200"/>
            <a:ext cx="34290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9C761A-DCE9-4DDA-A7AC-3F7EB435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71524"/>
            <a:ext cx="6172200" cy="5286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62C6E83-C07F-4281-B837-202FEB558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3025" y="2209800"/>
            <a:ext cx="3429000" cy="38481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3067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jekti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F85AE0-5ED5-4882-A221-ED8C07152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63" y="457200"/>
            <a:ext cx="34290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9C761A-DCE9-4DDA-A7AC-3F7EB435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685800"/>
            <a:ext cx="5591175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62C6E83-C07F-4281-B837-202FEB558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7563" y="2209800"/>
            <a:ext cx="3429000" cy="38481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48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i ja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F4A1C8-7542-104B-BDDB-2D7255A38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025" y="1790700"/>
            <a:ext cx="9253538" cy="426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3111F5AB-2ACA-4DA3-A7D9-82E0AB94D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314705"/>
            <a:ext cx="9253538" cy="11764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6581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C409459-53D2-4BC9-A3A3-A45F9E784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660" y="681038"/>
            <a:ext cx="9234903" cy="11793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F7851EA-CFB3-48E5-8EF8-4AD905999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660" y="2072181"/>
            <a:ext cx="9234903" cy="3985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9D48B1-3AED-431E-879B-E0C929B1E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166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1DCB-16B0-455F-B5E9-83796D6A95C6}" type="datetimeFigureOut">
              <a:rPr lang="fi-FI" smtClean="0"/>
              <a:t>16.3.2021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926BC1-1E9F-402F-9224-EB7A22683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03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FFCCF4-5162-4BEC-A6EB-D24AD3A0E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1985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3A72E-161E-4526-B387-A37A46BEA54D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B232B8B-34B9-4AAB-B788-47DAE75C5803}"/>
              </a:ext>
            </a:extLst>
          </p:cNvPr>
          <p:cNvSpPr/>
          <p:nvPr userDrawn="1"/>
        </p:nvSpPr>
        <p:spPr>
          <a:xfrm>
            <a:off x="0" y="6791331"/>
            <a:ext cx="12192000" cy="78828"/>
          </a:xfrm>
          <a:prstGeom prst="rect">
            <a:avLst/>
          </a:prstGeom>
          <a:solidFill>
            <a:srgbClr val="007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ABE4C4E0-F032-4BC1-B1EA-3048E3370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789920" y="6186333"/>
            <a:ext cx="1145782" cy="472063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B1D567B5-D105-4F74-82CA-86B14B070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" y="3584448"/>
            <a:ext cx="1285086" cy="2281860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CBBA744E-6FAB-4181-AEB3-41791587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43682"/>
          <a:stretch/>
        </p:blipFill>
        <p:spPr>
          <a:xfrm rot="5400000">
            <a:off x="10906914" y="0"/>
            <a:ext cx="1285086" cy="12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8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80" r:id="rId4"/>
    <p:sldLayoutId id="2147483682" r:id="rId5"/>
    <p:sldLayoutId id="2147483683" r:id="rId6"/>
    <p:sldLayoutId id="2147483686" r:id="rId7"/>
    <p:sldLayoutId id="2147483691" r:id="rId8"/>
    <p:sldLayoutId id="2147483652" r:id="rId9"/>
    <p:sldLayoutId id="2147483684" r:id="rId10"/>
    <p:sldLayoutId id="2147483685" r:id="rId11"/>
    <p:sldLayoutId id="2147483693" r:id="rId12"/>
    <p:sldLayoutId id="2147483694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lang="fi-FI" sz="2800" kern="1200" dirty="0" smtClean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fi-FI" sz="2600" kern="1200" dirty="0" smtClean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fi-FI" sz="2400" kern="1200" dirty="0" smtClean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fi-FI" sz="2200" kern="1200" dirty="0" smtClean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fi-FI" sz="2000" kern="1200" dirty="0" smtClean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F26B43"/>
          </p15:clr>
        </p15:guide>
        <p15:guide id="2" pos="6675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846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135B36-F092-AA4C-AC51-C5637CE4B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dirty="0"/>
              <a:t>Ergonomia etäopiskelussa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45EB52D-31F4-2E4B-B07B-A75772909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fi-FI" dirty="0"/>
          </a:p>
          <a:p>
            <a:r>
              <a:rPr lang="fi-FI" dirty="0"/>
              <a:t>Johanna Häkkinen</a:t>
            </a:r>
          </a:p>
          <a:p>
            <a:r>
              <a:rPr lang="fi-FI" dirty="0"/>
              <a:t>Fysioterapeutti YTHS</a:t>
            </a:r>
          </a:p>
        </p:txBody>
      </p:sp>
    </p:spTree>
    <p:extLst>
      <p:ext uri="{BB962C8B-B14F-4D97-AF65-F5344CB8AC3E}">
        <p14:creationId xmlns:p14="http://schemas.microsoft.com/office/powerpoint/2010/main" val="3197560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9F301-0056-4914-B885-611692EE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Käytännön vinkit - Ergonomia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FAFF0-DEDF-475A-9130-4FEEDC641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660" y="1461124"/>
            <a:ext cx="9234903" cy="4293708"/>
          </a:xfrm>
        </p:spPr>
        <p:txBody>
          <a:bodyPr>
            <a:normAutofit fontScale="92500" lnSpcReduction="10000"/>
          </a:bodyPr>
          <a:lstStyle/>
          <a:p>
            <a:endParaRPr lang="fi-FI" dirty="0"/>
          </a:p>
          <a:p>
            <a:r>
              <a:rPr lang="fi-FI" dirty="0"/>
              <a:t>Etsi ja löydä itsellesi mukavia ja monipuolisia asentoja &gt; vaihda asentoa kun sen hetkinen asento alkaa tuntua epämiellyttävälle</a:t>
            </a:r>
          </a:p>
          <a:p>
            <a:r>
              <a:rPr lang="fi-FI" dirty="0"/>
              <a:t>Mieti, kuinka paljon älylaitteiden käyttö vie aikaa aktiivisena ololta?</a:t>
            </a:r>
          </a:p>
          <a:p>
            <a:r>
              <a:rPr lang="fi-FI" dirty="0"/>
              <a:t>Kuinka paljon olet päivästä liikkeessä vs. paikoillaan?</a:t>
            </a:r>
          </a:p>
          <a:p>
            <a:r>
              <a:rPr lang="fi-FI" dirty="0"/>
              <a:t>”HYVÄ” ERGONOMIA EI PELASTA, JOS LIIKETTÄ TULEE LIIAN VÄHÄN!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6890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3D4F73-DF64-40F3-A048-3D398A4E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Käytännön vinkit – liikkeen lisääminen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2D7A45-C74C-4E89-9D1A-0781FAFE1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Kävele aamulla ja iltapäivällä ”yliopistolle”</a:t>
            </a:r>
          </a:p>
          <a:p>
            <a:r>
              <a:rPr lang="fi-FI" dirty="0"/>
              <a:t>Tauotuksen ja työasennon vaihdon ajastin puhelimeen 30-60min välein</a:t>
            </a:r>
          </a:p>
          <a:p>
            <a:r>
              <a:rPr lang="fi-FI" dirty="0"/>
              <a:t>Tee taukojumppaa </a:t>
            </a:r>
          </a:p>
          <a:p>
            <a:r>
              <a:rPr lang="fi-FI" dirty="0"/>
              <a:t>Kuuntele luentoja seisten tai venytellen</a:t>
            </a:r>
          </a:p>
          <a:p>
            <a:r>
              <a:rPr lang="fi-FI" dirty="0"/>
              <a:t>Kuuntele luentoja kävelylenkillä</a:t>
            </a:r>
          </a:p>
          <a:p>
            <a:r>
              <a:rPr lang="fi-FI" dirty="0"/>
              <a:t>Huolehdi riittävästä ja monipuolisesta liikunnasta</a:t>
            </a:r>
            <a:endParaRPr lang="en-FI" dirty="0"/>
          </a:p>
          <a:p>
            <a:pPr marL="0" indent="0">
              <a:buNone/>
            </a:pPr>
            <a:r>
              <a:rPr lang="fi-FI" dirty="0"/>
              <a:t>= ole riittävässä kunnossa arjen vaatimuksiin nähden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3746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kkuna, lattia, sisä&#10;&#10;Kuvaus luotu automaattisesti">
            <a:extLst>
              <a:ext uri="{FF2B5EF4-FFF2-40B4-BE49-F238E27FC236}">
                <a16:creationId xmlns:a16="http://schemas.microsoft.com/office/drawing/2014/main" id="{8FB3628F-6750-4AA5-AA45-E0629E45E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71" r="5171" b="5250"/>
          <a:stretch/>
        </p:blipFill>
        <p:spPr>
          <a:xfrm>
            <a:off x="371476" y="333375"/>
            <a:ext cx="3382486" cy="2724150"/>
          </a:xfrm>
          <a:prstGeom prst="rect">
            <a:avLst/>
          </a:prstGeom>
        </p:spPr>
      </p:pic>
      <p:pic>
        <p:nvPicPr>
          <p:cNvPr id="7" name="Kuva 6" descr="Kuva, joka sisältää kohteen sisä, seinä, lattia, henkilö&#10;&#10;Kuvaus luotu automaattisesti">
            <a:extLst>
              <a:ext uri="{FF2B5EF4-FFF2-40B4-BE49-F238E27FC236}">
                <a16:creationId xmlns:a16="http://schemas.microsoft.com/office/drawing/2014/main" id="{C71BB2A8-F181-44E5-BFF4-7541A8CA9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59" t="44167" r="4941"/>
          <a:stretch/>
        </p:blipFill>
        <p:spPr>
          <a:xfrm>
            <a:off x="371476" y="3171826"/>
            <a:ext cx="3382486" cy="3097402"/>
          </a:xfrm>
          <a:prstGeom prst="rect">
            <a:avLst/>
          </a:prstGeom>
        </p:spPr>
      </p:pic>
      <p:pic>
        <p:nvPicPr>
          <p:cNvPr id="9" name="Kuva 8" descr="Kuva, joka sisältää kohteen jalat&#10;&#10;Kuvaus luotu automaattisesti">
            <a:extLst>
              <a:ext uri="{FF2B5EF4-FFF2-40B4-BE49-F238E27FC236}">
                <a16:creationId xmlns:a16="http://schemas.microsoft.com/office/drawing/2014/main" id="{23FDDDC2-D540-4BBE-B01C-57167F346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90" t="-1297" r="4860" b="9815"/>
          <a:stretch/>
        </p:blipFill>
        <p:spPr>
          <a:xfrm rot="5400000">
            <a:off x="3848676" y="445677"/>
            <a:ext cx="3512582" cy="3382485"/>
          </a:xfrm>
          <a:prstGeom prst="rect">
            <a:avLst/>
          </a:prstGeom>
        </p:spPr>
      </p:pic>
      <p:pic>
        <p:nvPicPr>
          <p:cNvPr id="11" name="Kuva 10" descr="Kuva, joka sisältää kohteen sisä&#10;&#10;Kuvaus luotu automaattisesti">
            <a:extLst>
              <a:ext uri="{FF2B5EF4-FFF2-40B4-BE49-F238E27FC236}">
                <a16:creationId xmlns:a16="http://schemas.microsoft.com/office/drawing/2014/main" id="{8EA2DDD6-8A61-4A2B-8F67-9AE4E9863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15" t="48781" r="185" b="18472"/>
          <a:stretch/>
        </p:blipFill>
        <p:spPr>
          <a:xfrm>
            <a:off x="3886201" y="4078841"/>
            <a:ext cx="4864754" cy="2360059"/>
          </a:xfrm>
          <a:prstGeom prst="rect">
            <a:avLst/>
          </a:prstGeom>
        </p:spPr>
      </p:pic>
      <p:pic>
        <p:nvPicPr>
          <p:cNvPr id="13" name="Kuva 12" descr="Kuva, joka sisältää kohteen sisä, lattia&#10;&#10;Kuvaus luotu automaattisesti">
            <a:extLst>
              <a:ext uri="{FF2B5EF4-FFF2-40B4-BE49-F238E27FC236}">
                <a16:creationId xmlns:a16="http://schemas.microsoft.com/office/drawing/2014/main" id="{176793A2-D179-4409-B1B7-E24486399A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9" t="38581" r="5372" b="4861"/>
          <a:stretch/>
        </p:blipFill>
        <p:spPr>
          <a:xfrm>
            <a:off x="7466909" y="419100"/>
            <a:ext cx="3731651" cy="30762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5FDA36-4EF1-4615-B013-AADB5538F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 r="10556" b="1805"/>
          <a:stretch/>
        </p:blipFill>
        <p:spPr bwMode="auto">
          <a:xfrm>
            <a:off x="9192598" y="3101277"/>
            <a:ext cx="2770801" cy="35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6196DE-A3C4-4CA0-874B-C730A77F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Ergonomia ja ryhti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350BEC-57E1-4276-BEE5-F02C327F2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/>
              <a:t>”Nosta aina selkä suorana!”</a:t>
            </a:r>
          </a:p>
          <a:p>
            <a:pPr marL="0" indent="0">
              <a:buNone/>
            </a:pPr>
            <a:r>
              <a:rPr lang="fi-FI" dirty="0"/>
              <a:t>”Kännykän käyttö lisää niskakipuja”</a:t>
            </a:r>
          </a:p>
          <a:p>
            <a:pPr marL="0" indent="0">
              <a:buNone/>
            </a:pPr>
            <a:r>
              <a:rPr lang="fi-FI" dirty="0"/>
              <a:t>”Selkäkipu johtuu väärästä istuma-asennosta”</a:t>
            </a:r>
          </a:p>
          <a:p>
            <a:pPr marL="0" indent="0">
              <a:buNone/>
            </a:pPr>
            <a:r>
              <a:rPr lang="fi-FI" dirty="0"/>
              <a:t>”Säilytä alaselän notko istuessa, istu ryhdikkäästi!”</a:t>
            </a:r>
          </a:p>
          <a:p>
            <a:pPr marL="0" indent="0">
              <a:buNone/>
            </a:pPr>
            <a:r>
              <a:rPr lang="fi-FI" dirty="0"/>
              <a:t>”Vedä napa sisään kun nostat! ”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b="1" dirty="0"/>
              <a:t>”Hyvä” ja ”huono” ryhti, tai ”hyvä ergonomia” ovat yleisesti hyväksyttyjä käsitteitä &gt; niille ei kuitenkaan ole yleistä määritelmää!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0747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9F50F6-4377-4114-8902-1B5DEC72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Milloin sitten ergonomia on ongelma?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AA6C11-B7A1-4696-B3AB-00B7FE577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Vietät suuren osan ajasta samassa asennossa &gt; HUOM! Ei pelkästään ergonomiaongelma, vaan </a:t>
            </a:r>
            <a:r>
              <a:rPr lang="fi-FI" b="1" dirty="0"/>
              <a:t>staattisen asennon tuoma epämukavuus </a:t>
            </a:r>
            <a:r>
              <a:rPr lang="fi-FI" dirty="0"/>
              <a:t>ja </a:t>
            </a:r>
            <a:r>
              <a:rPr lang="fi-FI" b="1" dirty="0"/>
              <a:t>liikkeen puute</a:t>
            </a:r>
          </a:p>
          <a:p>
            <a:endParaRPr lang="fi-FI" b="1" dirty="0"/>
          </a:p>
          <a:p>
            <a:r>
              <a:rPr lang="fi-FI" b="1" dirty="0"/>
              <a:t>Hyvä ergonomia ≠ kivuttomuus, </a:t>
            </a:r>
            <a:r>
              <a:rPr lang="fi-FI" dirty="0"/>
              <a:t>varsinkin jos asennot ovat yksipuoliset</a:t>
            </a:r>
          </a:p>
          <a:p>
            <a:endParaRPr lang="fi-FI" dirty="0"/>
          </a:p>
          <a:p>
            <a:r>
              <a:rPr lang="fi-FI" dirty="0"/>
              <a:t>Iän myötä ryhti ”huononee”, kuitenkin vain harvalle ikääntyneelle kehittyy toimintaa ja elämänlaatua rajoittava ryhdin häiriö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6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78B0263-C7C8-4B8C-AFCA-79923380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660" y="365125"/>
            <a:ext cx="9234903" cy="1132749"/>
          </a:xfrm>
        </p:spPr>
        <p:txBody>
          <a:bodyPr anchor="b">
            <a:normAutofit/>
          </a:bodyPr>
          <a:lstStyle/>
          <a:p>
            <a:r>
              <a:rPr lang="en-US" dirty="0" err="1"/>
              <a:t>Ryhti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0081B0-FC14-4D5F-B72E-9895C9534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659" y="1872343"/>
            <a:ext cx="4500563" cy="41855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000" b="1" dirty="0"/>
              <a:t>Ei ole </a:t>
            </a:r>
            <a:r>
              <a:rPr lang="fi-FI" sz="2000" dirty="0"/>
              <a:t>vahvaa tutkimusnäyttöä sille, että olisi olemassa yksi </a:t>
            </a:r>
            <a:r>
              <a:rPr lang="fi-FI" sz="2000" b="1" dirty="0"/>
              <a:t>hyvä ryhti</a:t>
            </a:r>
            <a:r>
              <a:rPr lang="fi-FI" sz="2000" dirty="0"/>
              <a:t>, tai </a:t>
            </a:r>
            <a:r>
              <a:rPr lang="fi-FI" sz="2000" b="1" dirty="0"/>
              <a:t>”huonon” ryhdin ja asentojen </a:t>
            </a:r>
            <a:r>
              <a:rPr lang="fi-FI" sz="2000" dirty="0"/>
              <a:t>välttäminen ennaltaehkäisisi kipuja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Ryhdeissämme ja rangan mutkissa on </a:t>
            </a:r>
            <a:r>
              <a:rPr lang="fi-FI" sz="2000" b="1" dirty="0"/>
              <a:t>paljon luonnollista vaihtelua</a:t>
            </a:r>
            <a:r>
              <a:rPr lang="fi-FI" sz="2000" dirty="0"/>
              <a:t> 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Tietyntyyppinen ryhti, tai vaikkapa lannerangan notkon suuruus ei ole yhteydessä kipuihin =normaalia variaatiota, ei siis pitäisi syyttää kivuista. </a:t>
            </a:r>
            <a:endParaRPr lang="en-FI" sz="2000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8DB657-C7F9-47AE-AD92-654DE2DB7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72343"/>
            <a:ext cx="4500563" cy="418555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Ryhti on joka kerta katsoessa erilainen kun olemme paikoillaan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Arjessa selän asento saattaa olla täysin eri kun terveydenhuollon ammattilaisen vastaanotolla ”valvovan silmän alla” tarkastellessa. </a:t>
            </a:r>
          </a:p>
          <a:p>
            <a:pPr>
              <a:lnSpc>
                <a:spcPct val="90000"/>
              </a:lnSpc>
            </a:pPr>
            <a:r>
              <a:rPr lang="fi-FI" sz="2000" b="1" dirty="0"/>
              <a:t>Ryhtiin ja kehon asentoihin vaikuttavat mm. vireystila, mieliala, edeltävän aktiivisuuden määrä, kellonaika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2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75D428-1CC6-4421-BCC0-56A926E2A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5376" y="1908614"/>
            <a:ext cx="4374246" cy="4949386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600" dirty="0"/>
              <a:t>”Hyvä ryhti” = vähemmän kuormitusta? vähemmän tuki- ja liikuntaelinten kipuja?</a:t>
            </a:r>
          </a:p>
          <a:p>
            <a:pPr>
              <a:lnSpc>
                <a:spcPct val="90000"/>
              </a:lnSpc>
            </a:pPr>
            <a:r>
              <a:rPr lang="fi-FI" sz="2600" dirty="0"/>
              <a:t>&gt; Kuorma on aina sama asennosta riippumatta, toki voimme vaihtaa            kuormituksen paikkaa.</a:t>
            </a:r>
          </a:p>
          <a:p>
            <a:pPr>
              <a:lnSpc>
                <a:spcPct val="90000"/>
              </a:lnSpc>
            </a:pPr>
            <a:r>
              <a:rPr lang="fi-FI" sz="2600" dirty="0"/>
              <a:t>&gt; Kannattaisiko kuitenkin vain vaihtaa asentoa eikä ryhtiä?</a:t>
            </a:r>
          </a:p>
          <a:p>
            <a:pPr>
              <a:lnSpc>
                <a:spcPct val="90000"/>
              </a:lnSpc>
            </a:pPr>
            <a:endParaRPr lang="fi-FI" sz="26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600" dirty="0"/>
              <a:t>Lyhyellä istumisella lysähtäneessä asennossa ei ole osoitettu olevan haittavaikutuksia selkärangan liikkuvuuteen ja asentotuntoon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600" dirty="0"/>
              <a:t>Istuminen ilman selkänojan tukea &gt; lisääntynyt vartalolihasten jännitys voi lisätä selkäkipuja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i-FI" sz="1800" dirty="0"/>
          </a:p>
          <a:p>
            <a:pPr>
              <a:lnSpc>
                <a:spcPct val="90000"/>
              </a:lnSpc>
            </a:pPr>
            <a:endParaRPr lang="en-FI" sz="15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5BEA71E-99FB-47AF-8582-4AEB07AC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314705"/>
            <a:ext cx="9253538" cy="1176445"/>
          </a:xfrm>
        </p:spPr>
        <p:txBody>
          <a:bodyPr/>
          <a:lstStyle/>
          <a:p>
            <a:r>
              <a:rPr lang="en-US" dirty="0" err="1"/>
              <a:t>Ryhti</a:t>
            </a:r>
            <a:r>
              <a:rPr lang="en-US" dirty="0"/>
              <a:t> </a:t>
            </a:r>
            <a:r>
              <a:rPr lang="en-US" dirty="0" err="1"/>
              <a:t>seistessä</a:t>
            </a:r>
            <a:r>
              <a:rPr lang="en-US" dirty="0"/>
              <a:t> ja </a:t>
            </a:r>
            <a:r>
              <a:rPr lang="en-US" dirty="0" err="1"/>
              <a:t>istuessa</a:t>
            </a:r>
            <a:endParaRPr lang="en-US" dirty="0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D8ECFDC4-DF17-487E-8408-E4109F744184}"/>
              </a:ext>
            </a:extLst>
          </p:cNvPr>
          <p:cNvSpPr txBox="1">
            <a:spLocks/>
          </p:cNvSpPr>
          <p:nvPr/>
        </p:nvSpPr>
        <p:spPr>
          <a:xfrm>
            <a:off x="6214058" y="1685496"/>
            <a:ext cx="4047076" cy="4463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None/>
              <a:defRPr lang="fi-FI" sz="2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fi-FI" sz="2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fi-FI" sz="24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fi-FI" sz="22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fi-FI" sz="20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i-FI" sz="18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Yli puolen  tunnin istuminen samassa asennossa ei ole vaarallista, eikä sitä tarvitse aina välttää jos se tuntuu itselle miellyttävälle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Jos selkä on kipeä, usein silloin istuminen tuntuu epämukavalta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Liikkuminen ja asennon vaihtaminen saattaa auttaa jo olemassa oleviin kipuihin, jolloin se on erityisen suositeltavaa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Kuitenkin: fyysinen aktiivisuus on tärkeää terveyden kannalta: </a:t>
            </a:r>
            <a:r>
              <a:rPr lang="fi-FI" sz="1800" b="1" dirty="0"/>
              <a:t>suosi asennon vaihtelua ja etsi itsellesi mukavia asentoja!</a:t>
            </a:r>
          </a:p>
        </p:txBody>
      </p:sp>
    </p:spTree>
    <p:extLst>
      <p:ext uri="{BB962C8B-B14F-4D97-AF65-F5344CB8AC3E}">
        <p14:creationId xmlns:p14="http://schemas.microsoft.com/office/powerpoint/2010/main" val="36512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DD95E5-B4EC-4AB1-9F64-512C2730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Ryhti ja tuki- ja liikuntaelinvaivat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06AB04-CB71-4ED8-9FFD-08981FAFA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i-FI" b="1" dirty="0">
                <a:cs typeface="Arial" panose="020B0604020202020204" pitchFamily="34" charset="0"/>
              </a:rPr>
              <a:t>Tutkimuksissa olkapää- niska- ja alaselkäkipupotilaiden- </a:t>
            </a:r>
            <a:r>
              <a:rPr lang="fi-FI" dirty="0">
                <a:cs typeface="Arial" panose="020B0604020202020204" pitchFamily="34" charset="0"/>
              </a:rPr>
              <a:t>ja kivuttomien henkilöiden ryhdeissä ei ole eroa</a:t>
            </a:r>
          </a:p>
          <a:p>
            <a:endParaRPr lang="fi-FI" dirty="0">
              <a:cs typeface="Arial" panose="020B0604020202020204" pitchFamily="34" charset="0"/>
            </a:endParaRPr>
          </a:p>
          <a:p>
            <a:r>
              <a:rPr lang="fi-FI" b="1" dirty="0">
                <a:cs typeface="Arial" panose="020B0604020202020204" pitchFamily="34" charset="0"/>
              </a:rPr>
              <a:t>”Someniska”: </a:t>
            </a:r>
            <a:r>
              <a:rPr lang="fi-FI" dirty="0">
                <a:cs typeface="Arial" panose="020B0604020202020204" pitchFamily="34" charset="0"/>
              </a:rPr>
              <a:t>etukumarat mobiililaitteiden käyttöasennot lisäävät niskan rakenteiden kuormitusta, kuormitus ei kuitenkaan ole niin suurta että rakenteet vahingoittuisivat </a:t>
            </a:r>
          </a:p>
          <a:p>
            <a:endParaRPr lang="fi-FI" dirty="0">
              <a:cs typeface="Arial" panose="020B0604020202020204" pitchFamily="34" charset="0"/>
            </a:endParaRPr>
          </a:p>
          <a:p>
            <a:r>
              <a:rPr lang="fi-FI" dirty="0">
                <a:cs typeface="Arial" panose="020B0604020202020204" pitchFamily="34" charset="0"/>
              </a:rPr>
              <a:t>Mobiililaitteiden käyttöön mahdollisesti liittyvät TULE-ongelmat eivät välttämättä johdu pelkästään asennosta:</a:t>
            </a:r>
          </a:p>
          <a:p>
            <a:pPr marL="0" indent="0">
              <a:buNone/>
            </a:pPr>
            <a:r>
              <a:rPr lang="fi-FI" dirty="0">
                <a:cs typeface="Arial" panose="020B0604020202020204" pitchFamily="34" charset="0"/>
              </a:rPr>
              <a:t>&gt; muun fyysisen aktiivisuuden vähäisyys?</a:t>
            </a:r>
          </a:p>
          <a:p>
            <a:pPr marL="0" indent="0">
              <a:buNone/>
            </a:pPr>
            <a:r>
              <a:rPr lang="fi-FI" dirty="0">
                <a:cs typeface="Arial" panose="020B0604020202020204" pitchFamily="34" charset="0"/>
              </a:rPr>
              <a:t>&gt; unen häiriintyminen (sinivalo)?</a:t>
            </a:r>
          </a:p>
          <a:p>
            <a:pPr marL="0" indent="0">
              <a:buNone/>
            </a:pPr>
            <a:r>
              <a:rPr lang="fi-FI" dirty="0">
                <a:cs typeface="Arial" panose="020B0604020202020204" pitchFamily="34" charset="0"/>
              </a:rPr>
              <a:t>&gt; uniajan lyheneminen?</a:t>
            </a:r>
          </a:p>
          <a:p>
            <a:pPr marL="0" indent="0">
              <a:buNone/>
            </a:pPr>
            <a:endParaRPr lang="fi-FI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>
                <a:cs typeface="Arial" panose="020B0604020202020204" pitchFamily="34" charset="0"/>
              </a:rPr>
              <a:t>&gt; tutkimus vielä vajavaista!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193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5082326-BA77-479E-8E6B-4ABEC873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Korkeakouluopiskelijoiden terveystutkimus (KOTT) 2016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957B0F-D5A6-41AA-90F8-6C8DCC6F7E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Mediaani istumisen tuntimäärille oli </a:t>
            </a:r>
            <a:r>
              <a:rPr lang="fi-FI" b="1" dirty="0"/>
              <a:t>10,75 </a:t>
            </a:r>
            <a:r>
              <a:rPr lang="fi-FI" dirty="0"/>
              <a:t>tuntia. Vain 16 % opiskelijoista istui päivän aikana alle 8 tuntia. </a:t>
            </a:r>
            <a:r>
              <a:rPr lang="fi-FI" b="1" dirty="0"/>
              <a:t>Miehistä 45 % ja naisista 34 % arvioi istuvansa yhteensä 12 tuntia tai yli. </a:t>
            </a:r>
          </a:p>
          <a:p>
            <a:r>
              <a:rPr lang="fi-FI" dirty="0"/>
              <a:t>Runsas istuminen oli ammattikorkeakouluopiskelijoilla yleisempää kuin yliopisto-opiskelijolla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226E179-0712-41B9-934A-595EE5A28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2344462"/>
            <a:ext cx="4500563" cy="32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1972374-4ACE-423A-B0BF-BC53619B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63" y="457200"/>
            <a:ext cx="3429000" cy="1600200"/>
          </a:xfrm>
        </p:spPr>
        <p:txBody>
          <a:bodyPr/>
          <a:lstStyle/>
          <a:p>
            <a:r>
              <a:rPr lang="en-US" dirty="0"/>
              <a:t>AIKUISTEN LIIKKUMISEN SUOSITUS</a:t>
            </a:r>
          </a:p>
        </p:txBody>
      </p:sp>
      <p:pic>
        <p:nvPicPr>
          <p:cNvPr id="4" name="Picture 2" descr="Aikuisten liikkumisen suositusta kuvaava kartio, joka muodostuu lohkoista">
            <a:extLst>
              <a:ext uri="{FF2B5EF4-FFF2-40B4-BE49-F238E27FC236}">
                <a16:creationId xmlns:a16="http://schemas.microsoft.com/office/drawing/2014/main" id="{A68E7C06-F2EC-47FD-BCD8-DBE132CA0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9489" y="685800"/>
            <a:ext cx="5538247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9DC90FA-9CCC-4083-B7C9-C1221B4CB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7563" y="2209800"/>
            <a:ext cx="3429000" cy="3848100"/>
          </a:xfrm>
        </p:spPr>
        <p:txBody>
          <a:bodyPr/>
          <a:lstStyle/>
          <a:p>
            <a:r>
              <a:rPr lang="en-US" dirty="0" err="1"/>
              <a:t>Huomioidaan</a:t>
            </a:r>
            <a:r>
              <a:rPr lang="en-US" dirty="0"/>
              <a:t> </a:t>
            </a:r>
            <a:r>
              <a:rPr lang="en-US" b="1" dirty="0" err="1"/>
              <a:t>koko</a:t>
            </a:r>
            <a:r>
              <a:rPr lang="en-US" b="1" dirty="0"/>
              <a:t> </a:t>
            </a:r>
            <a:r>
              <a:rPr lang="en-US" b="1" dirty="0" err="1"/>
              <a:t>valveillaoloaika</a:t>
            </a:r>
            <a:r>
              <a:rPr lang="en-US" b="1" dirty="0"/>
              <a:t>, </a:t>
            </a:r>
            <a:r>
              <a:rPr lang="en-US" b="1" dirty="0" err="1"/>
              <a:t>paikallaanolon</a:t>
            </a:r>
            <a:r>
              <a:rPr lang="en-US" dirty="0"/>
              <a:t> ja </a:t>
            </a:r>
            <a:r>
              <a:rPr lang="en-US" b="1" dirty="0" err="1"/>
              <a:t>nukkumisen</a:t>
            </a:r>
            <a:r>
              <a:rPr lang="en-US" b="1" dirty="0"/>
              <a:t> </a:t>
            </a:r>
            <a:r>
              <a:rPr lang="en-US" b="1" dirty="0" err="1"/>
              <a:t>määrä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pelkästään</a:t>
            </a:r>
            <a:r>
              <a:rPr lang="en-US" dirty="0"/>
              <a:t> </a:t>
            </a:r>
            <a:r>
              <a:rPr lang="en-US" u="sng" dirty="0" err="1"/>
              <a:t>kuntoliikunnan</a:t>
            </a:r>
            <a:r>
              <a:rPr lang="en-US" dirty="0"/>
              <a:t> </a:t>
            </a:r>
            <a:r>
              <a:rPr lang="en-US" dirty="0" err="1"/>
              <a:t>harrastaminen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3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CC9367-4CCB-439B-A1EC-6EF3CA72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48" y="-121437"/>
            <a:ext cx="9234903" cy="1097915"/>
          </a:xfrm>
        </p:spPr>
        <p:txBody>
          <a:bodyPr/>
          <a:lstStyle/>
          <a:p>
            <a:r>
              <a:rPr lang="fi-FI" dirty="0"/>
              <a:t>Liike vs. Liikunta</a:t>
            </a:r>
            <a:endParaRPr lang="en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B407DCC-57C5-418C-9444-10C1787E4301}"/>
              </a:ext>
            </a:extLst>
          </p:cNvPr>
          <p:cNvPicPr/>
          <p:nvPr/>
        </p:nvPicPr>
        <p:blipFill rotWithShape="1">
          <a:blip r:embed="rId2"/>
          <a:srcRect l="9911" t="21514" r="29456" b="29767"/>
          <a:stretch/>
        </p:blipFill>
        <p:spPr>
          <a:xfrm>
            <a:off x="771787" y="1073792"/>
            <a:ext cx="9806730" cy="4932726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0B5C590-AD74-4A83-B624-54581C65F22C}"/>
              </a:ext>
            </a:extLst>
          </p:cNvPr>
          <p:cNvSpPr txBox="1"/>
          <p:nvPr/>
        </p:nvSpPr>
        <p:spPr>
          <a:xfrm>
            <a:off x="6934933" y="6180176"/>
            <a:ext cx="30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UKK-instituutti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89734160"/>
      </p:ext>
    </p:extLst>
  </p:cSld>
  <p:clrMapOvr>
    <a:masterClrMapping/>
  </p:clrMapOvr>
</p:sld>
</file>

<file path=ppt/theme/theme1.xml><?xml version="1.0" encoding="utf-8"?>
<a:theme xmlns:a="http://schemas.openxmlformats.org/drawingml/2006/main" name="YTHS_PP_teema">
  <a:themeElements>
    <a:clrScheme name="YTHS_PP">
      <a:dk1>
        <a:srgbClr val="343434"/>
      </a:dk1>
      <a:lt1>
        <a:srgbClr val="FFFFFF"/>
      </a:lt1>
      <a:dk2>
        <a:srgbClr val="0071BB"/>
      </a:dk2>
      <a:lt2>
        <a:srgbClr val="FFFFFF"/>
      </a:lt2>
      <a:accent1>
        <a:srgbClr val="0099E3"/>
      </a:accent1>
      <a:accent2>
        <a:srgbClr val="005CB0"/>
      </a:accent2>
      <a:accent3>
        <a:srgbClr val="E0308A"/>
      </a:accent3>
      <a:accent4>
        <a:srgbClr val="FE4FA8"/>
      </a:accent4>
      <a:accent5>
        <a:srgbClr val="D0D0D0"/>
      </a:accent5>
      <a:accent6>
        <a:srgbClr val="444444"/>
      </a:accent6>
      <a:hlink>
        <a:srgbClr val="0099E3"/>
      </a:hlink>
      <a:folHlink>
        <a:srgbClr val="7030A0"/>
      </a:folHlink>
    </a:clrScheme>
    <a:fontScheme name="YTHS_PP fonti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itys1" id="{B3CE4D9F-9479-4BD5-B722-91B38DA954B0}" vid="{C0D6420A-46DD-4AB0-A1D7-94D6CDD1D21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D1F52A0EF97D49980E91A80E538401" ma:contentTypeVersion="0" ma:contentTypeDescription="Create a new document." ma:contentTypeScope="" ma:versionID="3e43c09f98434a4421e58f1005e5c9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9BDC91-BD4D-4799-BAC4-93A4C1757CD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5BEE08C-04CA-4DB0-816D-D8806A7D2F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F447C3-DC18-4F88-A707-52102905AF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YTHS pp</Template>
  <TotalTime>429</TotalTime>
  <Words>585</Words>
  <Application>Microsoft Office PowerPoint</Application>
  <PresentationFormat>Laajakuva</PresentationFormat>
  <Paragraphs>69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Verdana</vt:lpstr>
      <vt:lpstr>Wingdings</vt:lpstr>
      <vt:lpstr>YTHS_PP_teema</vt:lpstr>
      <vt:lpstr>Ergonomia etäopiskelussa</vt:lpstr>
      <vt:lpstr>Ergonomia ja ryhti</vt:lpstr>
      <vt:lpstr>Milloin sitten ergonomia on ongelma?</vt:lpstr>
      <vt:lpstr>Ryhti</vt:lpstr>
      <vt:lpstr>Ryhti seistessä ja istuessa</vt:lpstr>
      <vt:lpstr>Ryhti ja tuki- ja liikuntaelinvaivat</vt:lpstr>
      <vt:lpstr>Korkeakouluopiskelijoiden terveystutkimus (KOTT) 2016</vt:lpstr>
      <vt:lpstr>AIKUISTEN LIIKKUMISEN SUOSITUS</vt:lpstr>
      <vt:lpstr>Liike vs. Liikunta</vt:lpstr>
      <vt:lpstr>Käytännön vinkit - Ergonomia</vt:lpstr>
      <vt:lpstr>Käytännön vinkit – liikkeen lisääminen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OLL- Webinaari</dc:title>
  <dc:subject/>
  <dc:creator>Häkkinen Johanna</dc:creator>
  <cp:keywords/>
  <dc:description/>
  <cp:lastModifiedBy>Häkkinen Johanna</cp:lastModifiedBy>
  <cp:revision>2</cp:revision>
  <dcterms:created xsi:type="dcterms:W3CDTF">2021-03-03T10:29:30Z</dcterms:created>
  <dcterms:modified xsi:type="dcterms:W3CDTF">2021-03-16T10:57:38Z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0x010100A6D1F52A0EF97D49980E91A80E538401</vt:lpwstr>
  </property>
</Properties>
</file>