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>
      <p:cViewPr varScale="1">
        <p:scale>
          <a:sx n="86" d="100"/>
          <a:sy n="86" d="100"/>
        </p:scale>
        <p:origin x="120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4C685-31A7-4F17-9511-0237E915A5D3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77D64-CACA-4936-A32E-FBCA644B47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12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6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7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21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6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54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45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EF4-6DFB-40EC-A31E-79632E98FD5E}" type="datetimeFigureOut">
              <a:rPr lang="fi-FI" smtClean="0"/>
              <a:t>30.9.2020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4365104"/>
            <a:ext cx="69127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TUTOROINTI	</a:t>
            </a:r>
          </a:p>
          <a:p>
            <a:pPr algn="ctr"/>
            <a:endParaRPr lang="fi-FI" sz="36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pPr algn="ctr"/>
            <a:r>
              <a:rPr lang="fi-FI" sz="36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www.zonesports.fi 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6070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Fuse V.2 Text ExtraBold" panose="00000900000000000000" pitchFamily="50" charset="0"/>
              </a:rPr>
              <a:t>Mitä tästä opimme ja miten </a:t>
            </a:r>
            <a:r>
              <a:rPr lang="fi-FI" dirty="0" err="1">
                <a:latin typeface="Fuse V.2 Text ExtraBold" panose="00000900000000000000" pitchFamily="50" charset="0"/>
              </a:rPr>
              <a:t>muuttamme</a:t>
            </a:r>
            <a:r>
              <a:rPr lang="fi-FI" dirty="0">
                <a:latin typeface="Fuse V.2 Text ExtraBold" panose="00000900000000000000" pitchFamily="50" charset="0"/>
              </a:rPr>
              <a:t> toimintaa?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fi-FI" dirty="0" err="1">
                <a:latin typeface="Fuse V.2 Text ExtraBold" panose="00000900000000000000" pitchFamily="50" charset="0"/>
              </a:rPr>
              <a:t>Zone</a:t>
            </a:r>
            <a:r>
              <a:rPr lang="fi-FI" dirty="0">
                <a:latin typeface="Fuse V.2 Text ExtraBold" panose="00000900000000000000" pitchFamily="50" charset="0"/>
              </a:rPr>
              <a:t> </a:t>
            </a:r>
            <a:r>
              <a:rPr lang="fi-FI" dirty="0" err="1">
                <a:latin typeface="Fuse V.2 Text ExtraBold" panose="00000900000000000000" pitchFamily="50" charset="0"/>
              </a:rPr>
              <a:t>tutoroinnista</a:t>
            </a:r>
            <a:r>
              <a:rPr lang="fi-FI" dirty="0">
                <a:latin typeface="Fuse V.2 Text ExtraBold" panose="00000900000000000000" pitchFamily="50" charset="0"/>
              </a:rPr>
              <a:t> tehdään opintojakso 3AMK tarjonnan alle yhteistyössä Laurean kanssa</a:t>
            </a:r>
          </a:p>
          <a:p>
            <a:r>
              <a:rPr lang="fi-FI" dirty="0">
                <a:latin typeface="Fuse V.2 Text ExtraBold" panose="00000900000000000000" pitchFamily="50" charset="0"/>
              </a:rPr>
              <a:t>Opintojaksossa määritellään tavoitteet ja sisältö selkeästi</a:t>
            </a:r>
          </a:p>
          <a:p>
            <a:r>
              <a:rPr lang="fi-FI" dirty="0" err="1">
                <a:latin typeface="Fuse V.2 Text ExtraBold" panose="00000900000000000000" pitchFamily="50" charset="0"/>
              </a:rPr>
              <a:t>Perustutoroinnin</a:t>
            </a:r>
            <a:r>
              <a:rPr lang="fi-FI" dirty="0">
                <a:latin typeface="Fuse V.2 Text ExtraBold" panose="00000900000000000000" pitchFamily="50" charset="0"/>
              </a:rPr>
              <a:t> lisäksi haetaan jokaiseen ammattikorkeakouluun vastuututorit, jotka toimivat ryhmän ja </a:t>
            </a:r>
            <a:r>
              <a:rPr lang="fi-FI" dirty="0" err="1">
                <a:latin typeface="Fuse V.2 Text ExtraBold" panose="00000900000000000000" pitchFamily="50" charset="0"/>
              </a:rPr>
              <a:t>Zonen</a:t>
            </a:r>
            <a:r>
              <a:rPr lang="fi-FI" dirty="0">
                <a:latin typeface="Fuse V.2 Text ExtraBold" panose="00000900000000000000" pitchFamily="50" charset="0"/>
              </a:rPr>
              <a:t> välillä. </a:t>
            </a:r>
            <a:r>
              <a:rPr lang="fi-FI" dirty="0" err="1">
                <a:latin typeface="Fuse V.2 Text ExtraBold" panose="00000900000000000000" pitchFamily="50" charset="0"/>
              </a:rPr>
              <a:t>Zone</a:t>
            </a:r>
            <a:r>
              <a:rPr lang="fi-FI" dirty="0">
                <a:latin typeface="Fuse V.2 Text ExtraBold" panose="00000900000000000000" pitchFamily="50" charset="0"/>
              </a:rPr>
              <a:t> kouluttaa tutorit ja tapaa heitä noin kerran kuussa.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551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7366" y="8040"/>
            <a:ext cx="38884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 dirty="0">
              <a:latin typeface="Fuse V.2 Text UltraBlack" panose="00000A00000000000000" pitchFamily="50" charset="0"/>
            </a:endParaRPr>
          </a:p>
          <a:p>
            <a:r>
              <a:rPr lang="fi-FI" sz="28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Zone</a:t>
            </a:r>
            <a:r>
              <a:rPr lang="fi-FI" sz="28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 </a:t>
            </a:r>
            <a:r>
              <a:rPr lang="fi-FI" sz="28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tutorointi</a:t>
            </a:r>
            <a:r>
              <a:rPr lang="fi-FI" sz="28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 aloitettu keväällä 2017 – kausi touko-huhtikuu.</a:t>
            </a:r>
          </a:p>
          <a:p>
            <a:endParaRPr lang="fi-FI" sz="28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r>
              <a:rPr lang="fi-FI" sz="28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Hakemuksia tuli hyvin, valittiin 10 jokaisesta koulusta -&gt; fin + </a:t>
            </a:r>
            <a:r>
              <a:rPr lang="fi-FI" sz="28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eng</a:t>
            </a:r>
            <a:endParaRPr lang="fi-FI" sz="28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endParaRPr lang="fi-FI" sz="28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r>
              <a:rPr lang="fi-FI" sz="28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Koulutukset touko - , kesä-  ja elokuussa.</a:t>
            </a:r>
          </a:p>
          <a:p>
            <a:endParaRPr lang="fi-FI" sz="28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r>
              <a:rPr lang="fi-FI" sz="28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Täysin </a:t>
            </a:r>
            <a:r>
              <a:rPr lang="fi-FI" sz="28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Zonen</a:t>
            </a:r>
            <a:r>
              <a:rPr lang="fi-FI" sz="28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 vetoista toimintaa.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38" y="4221088"/>
            <a:ext cx="911476" cy="396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0" y="2639048"/>
            <a:ext cx="936104" cy="38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0" y="421070"/>
            <a:ext cx="936104" cy="389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02" y="5539544"/>
            <a:ext cx="911476" cy="3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"/>
    </mc:Choice>
    <mc:Fallback xmlns="">
      <p:transition spd="slow" advTm="59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59" y="300856"/>
            <a:ext cx="3528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Tutorit saivat liikuntapassit, T-paidat,  haalarimerkit, juomapullot, sporttireput ja avainnauhat ja opintopisteet – pikkujoulut joulukuussa.</a:t>
            </a:r>
          </a:p>
          <a:p>
            <a:endParaRPr lang="fi-FI" sz="20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r>
              <a:rPr lang="fi-FI" sz="20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Toiminnassa annettiin vapaat kädet toteuttaa liikuntaa oman mielenkiinnon mukaan.</a:t>
            </a:r>
          </a:p>
          <a:p>
            <a:endParaRPr lang="fi-FI" sz="20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r>
              <a:rPr lang="fi-FI" sz="20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Suuntaviivoina; Fuksiaiset, lajikokeilut, turnaukset ja liiku tutorin- kanssa ”konsepti”  ja </a:t>
            </a:r>
            <a:r>
              <a:rPr lang="fi-FI" sz="20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ständeily</a:t>
            </a:r>
            <a:r>
              <a:rPr lang="fi-FI" sz="20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.</a:t>
            </a:r>
          </a:p>
          <a:p>
            <a:endParaRPr lang="fi-FI" sz="20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r>
              <a:rPr lang="fi-FI" sz="20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Facebook-</a:t>
            </a:r>
            <a:r>
              <a:rPr lang="fi-FI" sz="20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 ryhmä tärkein infokanava sekä tutoreiden oma </a:t>
            </a:r>
            <a:r>
              <a:rPr lang="fi-FI" sz="2000" dirty="0" err="1">
                <a:solidFill>
                  <a:schemeClr val="bg1"/>
                </a:solidFill>
                <a:latin typeface="Fuse V.2 Text UltraBlack" panose="00000A00000000000000" pitchFamily="50" charset="0"/>
              </a:rPr>
              <a:t>whatsapp</a:t>
            </a:r>
            <a:r>
              <a:rPr lang="fi-FI" sz="2000" dirty="0">
                <a:solidFill>
                  <a:schemeClr val="bg1"/>
                </a:solidFill>
                <a:latin typeface="Fuse V.2 Text UltraBlack" panose="00000A00000000000000" pitchFamily="50" charset="0"/>
              </a:rPr>
              <a:t>-ryhmä.</a:t>
            </a:r>
          </a:p>
          <a:p>
            <a:endParaRPr lang="fi-FI" sz="20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  <a:p>
            <a:endParaRPr lang="fi-FI" sz="2000" dirty="0">
              <a:solidFill>
                <a:schemeClr val="bg1"/>
              </a:solidFill>
              <a:latin typeface="Fuse V.2 Text UltraBlack" panose="00000A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70"/>
            <a:ext cx="611560" cy="254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498"/>
            <a:ext cx="611559" cy="254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611559" cy="254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5968"/>
            <a:ext cx="611559" cy="2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8"/>
    </mc:Choice>
    <mc:Fallback xmlns="">
      <p:transition spd="slow" advTm="59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use V.2 Text UltraBlack" panose="00000A00000000000000" pitchFamily="50" charset="0"/>
              </a:rPr>
              <a:t>Mitä kaikkea toteutui…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2" y="1600200"/>
            <a:ext cx="2792363" cy="4853136"/>
          </a:xfrm>
        </p:spPr>
      </p:pic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738539" cy="2376000"/>
          </a:xfrm>
        </p:spPr>
      </p:pic>
    </p:spTree>
    <p:extLst>
      <p:ext uri="{BB962C8B-B14F-4D97-AF65-F5344CB8AC3E}">
        <p14:creationId xmlns:p14="http://schemas.microsoft.com/office/powerpoint/2010/main" val="138499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480678" cy="5116304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72" y="908720"/>
            <a:ext cx="4038600" cy="227171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1266"/>
            <a:ext cx="4559004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03232" cy="4065315"/>
          </a:xfrm>
        </p:spPr>
      </p:pic>
    </p:spTree>
    <p:extLst>
      <p:ext uri="{BB962C8B-B14F-4D97-AF65-F5344CB8AC3E}">
        <p14:creationId xmlns:p14="http://schemas.microsoft.com/office/powerpoint/2010/main" val="301852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Fuse V.2 Text UltraBlack" panose="00000A00000000000000" pitchFamily="50" charset="0"/>
              </a:rPr>
              <a:t>Happy</a:t>
            </a:r>
            <a:r>
              <a:rPr lang="fi-FI" dirty="0">
                <a:latin typeface="Fuse V.2 Text UltraBlack" panose="00000A00000000000000" pitchFamily="50" charset="0"/>
              </a:rPr>
              <a:t> </a:t>
            </a:r>
            <a:r>
              <a:rPr lang="fi-FI" dirty="0" err="1">
                <a:latin typeface="Fuse V.2 Text UltraBlack" panose="00000A00000000000000" pitchFamily="50" charset="0"/>
              </a:rPr>
              <a:t>Hours</a:t>
            </a:r>
            <a:r>
              <a:rPr lang="fi-FI" dirty="0">
                <a:latin typeface="Fuse V.2 Text UltraBlack" panose="00000A00000000000000" pitchFamily="50" charset="0"/>
              </a:rPr>
              <a:t> - tapahtuma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187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764704"/>
            <a:ext cx="3864744" cy="53614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384375" cy="5361459"/>
          </a:xfrm>
        </p:spPr>
      </p:pic>
    </p:spTree>
    <p:extLst>
      <p:ext uri="{BB962C8B-B14F-4D97-AF65-F5344CB8AC3E}">
        <p14:creationId xmlns:p14="http://schemas.microsoft.com/office/powerpoint/2010/main" val="227317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use V.2 Text UltraBlack" panose="00000A00000000000000" pitchFamily="50" charset="0"/>
              </a:rPr>
              <a:t>Mikä ei toiminut?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fi-FI" dirty="0">
                <a:latin typeface="Fuse V.2 Text ExtraBold" panose="00000900000000000000" pitchFamily="50" charset="0"/>
              </a:rPr>
              <a:t>Tutoreille annettiin liikaa vapautta -&gt; lopputuloksena organisoitumatonta sekä liian passiivista toimintaa</a:t>
            </a:r>
          </a:p>
          <a:p>
            <a:r>
              <a:rPr lang="fi-FI" dirty="0">
                <a:latin typeface="Fuse V.2 Text ExtraBold" panose="00000900000000000000" pitchFamily="50" charset="0"/>
              </a:rPr>
              <a:t>Ohjausta toimintaan olisi tarvittu paljon enemmän </a:t>
            </a:r>
            <a:r>
              <a:rPr lang="fi-FI" dirty="0" err="1">
                <a:latin typeface="Fuse V.2 Text ExtraBold" panose="00000900000000000000" pitchFamily="50" charset="0"/>
              </a:rPr>
              <a:t>Zonen</a:t>
            </a:r>
            <a:r>
              <a:rPr lang="fi-FI" dirty="0">
                <a:latin typeface="Fuse V.2 Text ExtraBold" panose="00000900000000000000" pitchFamily="50" charset="0"/>
              </a:rPr>
              <a:t> puolelta -&gt; resurssiongelma tulee vastaan</a:t>
            </a:r>
          </a:p>
          <a:p>
            <a:r>
              <a:rPr lang="fi-FI" dirty="0">
                <a:latin typeface="Fuse V.2 Text ExtraBold" panose="00000900000000000000" pitchFamily="50" charset="0"/>
              </a:rPr>
              <a:t>Viestintäkanavat eivät ennakko-oletuksesta poiketen toimineet</a:t>
            </a:r>
          </a:p>
          <a:p>
            <a:r>
              <a:rPr lang="fi-FI" dirty="0">
                <a:latin typeface="Fuse V.2 Text ExtraBold" panose="00000900000000000000" pitchFamily="50" charset="0"/>
              </a:rPr>
              <a:t>Ryhmät eivät kyenneet itsenäisesti lisäämään ryhmähenkeä ja yhteenkuuluvuutta</a:t>
            </a:r>
          </a:p>
          <a:p>
            <a:r>
              <a:rPr lang="fi-FI" dirty="0">
                <a:latin typeface="Fuse V.2 Text ExtraBold" panose="00000900000000000000" pitchFamily="50" charset="0"/>
              </a:rPr>
              <a:t>Liiku tutorin kanssa ”konsepti” ei lähtenyt toimimaan laisinkaan</a:t>
            </a:r>
          </a:p>
        </p:txBody>
      </p:sp>
    </p:spTree>
    <p:extLst>
      <p:ext uri="{BB962C8B-B14F-4D97-AF65-F5344CB8AC3E}">
        <p14:creationId xmlns:p14="http://schemas.microsoft.com/office/powerpoint/2010/main" val="26001613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11596</TotalTime>
  <Words>202</Words>
  <Application>Microsoft Office PowerPoint</Application>
  <PresentationFormat>Näytössä katseltava diaesitys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Fuse V.2 Text ExtraBold</vt:lpstr>
      <vt:lpstr>Fuse V.2 Text UltraBlack</vt:lpstr>
      <vt:lpstr>Blank</vt:lpstr>
      <vt:lpstr>PowerPoint-esitys</vt:lpstr>
      <vt:lpstr>PowerPoint-esitys</vt:lpstr>
      <vt:lpstr>PowerPoint-esitys</vt:lpstr>
      <vt:lpstr>Mitä kaikkea toteutui…</vt:lpstr>
      <vt:lpstr>PowerPoint-esitys</vt:lpstr>
      <vt:lpstr>PowerPoint-esitys</vt:lpstr>
      <vt:lpstr>Happy Hours - tapahtuma</vt:lpstr>
      <vt:lpstr>PowerPoint-esitys</vt:lpstr>
      <vt:lpstr>Mikä ei toiminut?</vt:lpstr>
      <vt:lpstr>Mitä tästä opimme ja miten muuttamme toimintaa?</vt:lpstr>
    </vt:vector>
  </TitlesOfParts>
  <Company>Metropolia 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Lotta Vuorela</dc:creator>
  <cp:lastModifiedBy>ID21850</cp:lastModifiedBy>
  <cp:revision>40</cp:revision>
  <dcterms:created xsi:type="dcterms:W3CDTF">2017-02-10T08:52:00Z</dcterms:created>
  <dcterms:modified xsi:type="dcterms:W3CDTF">2020-09-30T11:26:55Z</dcterms:modified>
</cp:coreProperties>
</file>