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Proxima Nova"/>
      <p:regular r:id="rId33"/>
      <p:bold r:id="rId34"/>
      <p:italic r:id="rId35"/>
      <p:boldItalic r:id="rId36"/>
    </p:embeddedFont>
    <p:embeddedFont>
      <p:font typeface="Oswald"/>
      <p:regular r:id="rId37"/>
      <p:bold r:id="rId38"/>
    </p:embeddedFont>
    <p:embeddedFont>
      <p:font typeface="Alfa Slab One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.fntdata"/><Relationship Id="rId15" Type="http://schemas.openxmlformats.org/officeDocument/2006/relationships/slide" Target="slides/slide10.xml"/><Relationship Id="rId37" Type="http://schemas.openxmlformats.org/officeDocument/2006/relationships/font" Target="fonts/Oswald-regular.fntdata"/><Relationship Id="rId14" Type="http://schemas.openxmlformats.org/officeDocument/2006/relationships/slide" Target="slides/slide9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2.xml"/><Relationship Id="rId39" Type="http://schemas.openxmlformats.org/officeDocument/2006/relationships/font" Target="fonts/AlfaSlabOne-regular.fntdata"/><Relationship Id="rId16" Type="http://schemas.openxmlformats.org/officeDocument/2006/relationships/slide" Target="slides/slide11.xml"/><Relationship Id="rId38" Type="http://schemas.openxmlformats.org/officeDocument/2006/relationships/font" Target="fonts/Oswa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2ef0fd5586df59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2ef0fd5586df59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2ef0fd5586df59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a2ef0fd5586df59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ca998065b413fd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ca998065b413fd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5c8f8096acb042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5c8f8096acb04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9be71d31539877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9be71d31539877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ca998065b413fd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ca998065b413fd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8909be41c243a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78909be41c243a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72c3c5276e3a90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72c3c5276e3a90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628fc205d7f73a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628fc205d7f73a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28fc205d7f73aa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628fc205d7f73aa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4f894de351b516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4f894de351b516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93973e64c23d1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a93973e64c23d1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ef0f0a6234c9be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ef0f0a6234c9be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c014b10c570aa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3c014b10c570aa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40107c49b5eea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40107c49b5eea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6d665c92d5c580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6d665c92d5c580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eace04b4c86a6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beace04b4c86a6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b512fa350f8b5e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0b512fa350f8b5e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7b26f144c2a057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7b26f144c2a057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eace04b4c86a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eace04b4c86a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4f894de351b516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4f894de351b516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395302139737b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395302139737b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150723811601b2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150723811601b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2ae59b5eaf1cc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2ae59b5eaf1cc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2ef0fd5586df5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a2ef0fd5586df5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ca998065b413fd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ca998065b413fd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image" Target="../media/image16.jpg"/><Relationship Id="rId5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Sallakuu@gmail.com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941398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Vapaaehtoisten motivointi ja johtaminen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398692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Salla Kuuluvainen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@sallakuuluva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Sisäinen motivaatio</a:t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Motivoitua sisäisestä tunteesta</a:t>
            </a:r>
            <a:r>
              <a:rPr lang="fi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Motivoitua toiminnasta sen itsensä takia, tunne etenemisestä, saavutuksesta tai oppimisesta, tunne että toiminta on merkityksellistä.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Toiminnan kuvaaminen </a:t>
            </a:r>
            <a:r>
              <a:rPr i="1" lang="fi"/>
              <a:t>hauskaksi, nautinnolliseksi, mielenkiintoiseksi, mukaansatempaavaksi, merkitykselliseksi jne.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Esimerkiksi motivoitua käymään jumpassa kaksi kertaa viikossa.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Ulkoinen ja sisäinen motivaatio</a:t>
            </a:r>
            <a:endParaRPr/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733" y="354220"/>
            <a:ext cx="3349860" cy="392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/>
          <p:cNvPicPr preferRelativeResize="0"/>
          <p:nvPr/>
        </p:nvPicPr>
        <p:blipFill rotWithShape="1">
          <a:blip r:embed="rId4">
            <a:alphaModFix/>
          </a:blip>
          <a:srcRect b="0" l="-3990" r="3989" t="0"/>
          <a:stretch/>
        </p:blipFill>
        <p:spPr>
          <a:xfrm>
            <a:off x="55371" y="696200"/>
            <a:ext cx="4865931" cy="3244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Miksi motivaatio on tärkeää vapaaehtoistyön johtamisessa?</a:t>
            </a:r>
            <a:endParaRPr/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257364" y="1490136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Usein, kun ajattelemme ihmisten </a:t>
            </a:r>
            <a:r>
              <a:rPr lang="fi"/>
              <a:t>motivointia, ensin mieleen tulevat </a:t>
            </a:r>
            <a:r>
              <a:rPr b="1" lang="fi"/>
              <a:t>ulkoiset motivaatiotekijät. (</a:t>
            </a:r>
            <a:r>
              <a:rPr lang="fi"/>
              <a:t>R</a:t>
            </a:r>
            <a:r>
              <a:rPr lang="fi"/>
              <a:t>aha, julkisuus, palkinnot, arvoasema, kehut, arvosanat tai rangaistuksen pelko).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Mikä voisi olla esimerkki tästä vapaaehtoistyössä?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Ulkoisten motivaatiotekijöiden ongelmia</a:t>
            </a:r>
            <a:endParaRPr/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52118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Heikko motivaatio vapaaehtoistyössä</a:t>
            </a:r>
            <a:r>
              <a:rPr lang="fi"/>
              <a:t> - vapaaehtoistyö yleisesti perustuu enemmän sisäiseen motivaatioon.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Kun ihmisten sisäinen motivaatio on vahva, heitä on vaikea motivoida ulkoisilla motivaatiotekijöillä!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Ihmiset ovat luovempia sisäisesti motivoituneina.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Mikä tekee toiminnasta sisäisesti motivoivan? </a:t>
            </a:r>
            <a:endParaRPr/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1831677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Haaste - tavoite on mahdollinen saavuttaa, mutta se ei ole varmaa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Uteliaisuus - toiminnassa on jotain kiinnostavaa tai huomiota kiinnittävää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Kontrolli - toiminta ja ympäristö ovat toimijan kontrollissa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Yhteistyö ja kilpailu - toimija voi auttaa muita ja saada apua, ja vertailla hyvässä hengessä saavutuksiaan muihin</a:t>
            </a:r>
            <a:r>
              <a:rPr lang="fi"/>
              <a:t> (yhteisöllisyys)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Käyttäytymisen muutos ja motivaatio</a:t>
            </a:r>
            <a:endParaRPr/>
          </a:p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311700" y="1540807"/>
            <a:ext cx="8520600" cy="33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3 asiaa, jotka tarvitaan että ihminen muuttaa käyttäytymistään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</a:t>
            </a:r>
            <a:r>
              <a:rPr lang="fi"/>
              <a:t>ehotus tai kutsu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Kyky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Motivaatio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Jos joku näistä puuttuu, ihminen ei ryhdy toimintaan tai muuta käyttäytymistään</a:t>
            </a:r>
            <a:r>
              <a:rPr lang="fi"/>
              <a:t>. </a:t>
            </a:r>
            <a:r>
              <a:rPr lang="fi"/>
              <a:t> B.J. Fogg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11700" y="53429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Mikä tekee käyttäytymisen muutoksesta vaikeaa?</a:t>
            </a:r>
            <a:endParaRPr/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11700" y="150566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Kuusi tekijää  (B.J. Fogg)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Ajan puute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Rahan puute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Vaatii liikaa fyysistä ponnistusta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Vaatii liikaa älyllistä ponnistelua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Se ei ole sosiaalisten normien mukaista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Se ei ole rutiininomaista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i"/>
              <a:t>Poista nämä esteet, jos haluat että ihminen tekee jotain tiettyä toimintaa.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Työpaja!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Vapaaehtoistyön persoonat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311700" y="631800"/>
            <a:ext cx="4210200" cy="6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Anna, 22 vuotta</a:t>
            </a:r>
            <a:endParaRPr/>
          </a:p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187510" y="1599035"/>
            <a:ext cx="4000200" cy="32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Anna on juuri muuttanut Joensuuhun opiskelemaan opettajaksi pieneltä paikkakunnalta Länsi-Suomesta. Anna ei tunne Joensuusta vielä ketään.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Elämäntilanne: Sinkku, kaksi kissaa. Perhe ja ystävät toisella puolen Suomea.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Harrastukset: kissanäyttelyt, TV-sarjat.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Liikunta: treenaa salilla tavoitteellisesti monta kertaa viikossa ja on nuorempana pelannut koripalloa, mutta se on jäänyt lukioaikoina opiskelukiireessä.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61" name="Google Shape;1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2742">
            <a:off x="5810948" y="415212"/>
            <a:ext cx="2831260" cy="335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1826" y="3053015"/>
            <a:ext cx="2141591" cy="1696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Mikä sinua motivoi vapaaehtoistyössä? </a:t>
            </a:r>
            <a:r>
              <a:rPr lang="fi"/>
              <a:t>Haastattele kaveria.</a:t>
            </a:r>
            <a:r>
              <a:rPr lang="fi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912" y="211652"/>
            <a:ext cx="2595328" cy="323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2"/>
          <p:cNvSpPr txBox="1"/>
          <p:nvPr>
            <p:ph type="title"/>
          </p:nvPr>
        </p:nvSpPr>
        <p:spPr>
          <a:xfrm>
            <a:off x="311700" y="631800"/>
            <a:ext cx="4210200" cy="6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Pablo, 27-vuotias</a:t>
            </a:r>
            <a:endParaRPr/>
          </a:p>
        </p:txBody>
      </p:sp>
      <p:sp>
        <p:nvSpPr>
          <p:cNvPr id="169" name="Google Shape;169;p32"/>
          <p:cNvSpPr txBox="1"/>
          <p:nvPr>
            <p:ph idx="1" type="body"/>
          </p:nvPr>
        </p:nvSpPr>
        <p:spPr>
          <a:xfrm>
            <a:off x="164223" y="1381690"/>
            <a:ext cx="4000200" cy="32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Opiskelee Tampereen yliopistossa mediatutkimusta maisteriohjelmassa. Pablo on tullut Suomeen opiskelujen takia, eikä hän puhu suomea. Hän on aloittanut opiskelun 3 kuukautta sitten.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Elämäntilanne: Pablo ei vielä ole löytänyt montaa suomalaista ystävää, joitain muita ulkomailta tulleita opiskelijoita kylläkin. Hän on juuri tavannut suomalaisen tytön, ja miettii voisiko jäädä Suomeen pidemmäksikin aikaa.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Harrastukset: Lukeminen, chilinviljely.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Liikunta: Pablo on intohimoinen kiipeilyharrastaja, ja on matkustellut eri puolilla Eurooppaa kiipeilemässä. Lisäksi hän pitää surffauksesta.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7420" y="3018500"/>
            <a:ext cx="2285998" cy="198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4096" y="2688075"/>
            <a:ext cx="1633600" cy="23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311700" y="631800"/>
            <a:ext cx="4210200" cy="6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Maria, 24 vuotta</a:t>
            </a:r>
            <a:endParaRPr/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218559" y="1300210"/>
            <a:ext cx="4000200" cy="32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Maria opiskelee Mikkelin ammattikorkeakoulussa sosionomiksi ensimmäistä vuottaan. Opiskelijaelämä on temmannut Marian mukanaan, ja hänen tulee juhlittua paljon. Maria kerää mielellään opiskelukaverit kimppaan pitämään hauskaa Mikkelin baareissa.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Elämäntilanne: Marialla on poikaystävä, joka tykkää myös juhlimisesta. Marialla on todettu kakkostyypin diabetes, joten olisi aika ottaa terveelliset elämäntavat vakavasti.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Harrastukset: ei harrastuksia tällä hetkellä, työskentelee opintojen ohella kaupassa.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Liikunta: Nuorempana Maria harrasti suunnistusta ja hän on myös juossut useamman maratonin. Opiskelijaelämän myötä liikunta on kuitenkin jäänyt vähemmälle.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649" y="2896579"/>
            <a:ext cx="2815800" cy="207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0593" y="2945800"/>
            <a:ext cx="2446833" cy="158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9380" y="304800"/>
            <a:ext cx="2748019" cy="259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280651" y="344595"/>
            <a:ext cx="4210200" cy="6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Jani, 26 vuotta</a:t>
            </a:r>
            <a:endParaRPr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187510" y="1358403"/>
            <a:ext cx="4000200" cy="32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/>
              <a:t>Jani opiskelee Aalto-yliopistossa tuotantotaloutta toisella vuodella. Hän on kotoisin Helsingistä, ja hänellä on laaja ja aktiivinen kaveripiiri, opiskelukavereiden lisäksi. Jani on aktiivinen opiskelijapolitiikassa ja useammassa opiskelijajärjestössä.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Elämäntilanne: Janilla on tyttöystävä, jonka kanssa hän viettää aikaa aika kun ehtii.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Harrastukset: opiskelijapolitiikka, matkustelu.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Liikunta: Jani on harrastanut jalkapalloa lapsesta asti, ja valmentaa nykyään jalkapallojunnuja. Harrastus on rakas, mutta tuntuu että sille on vaikea löytää aikaa, koska julkisen liikenteen yhteydet eivät ole erityisen hyvät harjoituskentälle.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854" y="2931026"/>
            <a:ext cx="2883651" cy="190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793" y="237785"/>
            <a:ext cx="3855664" cy="262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311700" y="489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Empatiakarttaharjoitus</a:t>
            </a:r>
            <a:endParaRPr/>
          </a:p>
        </p:txBody>
      </p:sp>
      <p:sp>
        <p:nvSpPr>
          <p:cNvPr id="194" name="Google Shape;194;p35"/>
          <p:cNvSpPr txBox="1"/>
          <p:nvPr/>
        </p:nvSpPr>
        <p:spPr>
          <a:xfrm>
            <a:off x="1498126" y="2214587"/>
            <a:ext cx="6147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5"/>
          <p:cNvSpPr txBox="1"/>
          <p:nvPr/>
        </p:nvSpPr>
        <p:spPr>
          <a:xfrm>
            <a:off x="5283176" y="1061884"/>
            <a:ext cx="6147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Eläydy vapaaehtoistoimijan maailmaan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Täytä kartta aloittaen kohdasta 1.</a:t>
            </a:r>
            <a:endParaRPr/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4" y="1345538"/>
            <a:ext cx="4325523" cy="3187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>
            <p:ph type="title"/>
          </p:nvPr>
        </p:nvSpPr>
        <p:spPr>
          <a:xfrm>
            <a:off x="438355" y="25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Vapaaehtoistehtävän motivaatiot</a:t>
            </a:r>
            <a:endParaRPr/>
          </a:p>
        </p:txBody>
      </p:sp>
      <p:pic>
        <p:nvPicPr>
          <p:cNvPr id="202" name="Google Shape;2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4875"/>
            <a:ext cx="2832868" cy="400623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 txBox="1"/>
          <p:nvPr/>
        </p:nvSpPr>
        <p:spPr>
          <a:xfrm>
            <a:off x="3058349" y="1135626"/>
            <a:ext cx="6147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Aloita </a:t>
            </a:r>
            <a:r>
              <a:rPr lang="fi"/>
              <a:t>vapaaehtoistehtävästä: Liikuntatuutori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tehtävään sisältyy? Kuvaile tehtävä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Mieti motivaatiot omalle vapaaehtoispersonalle: Tulla mukaan ja jäädä. Muista sisäinen ja ulkoinen!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Kehotus tai kutsu: Miten tätä henkilöä kannattaa kutsua toimintaan?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Taidot: Mitä taitoja hän tarvitsee? Mitä hänellä jo 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426712" y="25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Vapaaehtoistehtävän muotoilu</a:t>
            </a:r>
            <a:endParaRPr/>
          </a:p>
        </p:txBody>
      </p:sp>
      <p:sp>
        <p:nvSpPr>
          <p:cNvPr id="209" name="Google Shape;209;p37"/>
          <p:cNvSpPr txBox="1"/>
          <p:nvPr/>
        </p:nvSpPr>
        <p:spPr>
          <a:xfrm>
            <a:off x="3058349" y="1135626"/>
            <a:ext cx="61476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Aloita vapaaehtoistehtävästä: Liikuntatuutori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Muotoile tehtävää eteenpäin BJ Foggin </a:t>
            </a:r>
            <a:r>
              <a:rPr lang="fi"/>
              <a:t>käyttäytymisen muutoksen teorialla.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tehtävään voisi mennä vähemmän aikaa?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tehtävästä tuli sosiaalisesti arvostettu tai norminmukainen fiilis?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tehtävä voisi lomittua sujuvasti päivärutiiniin?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tehtävä voisi vaatia vähemmän älyllistä ponnistelua?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tehtävään voisi olla vähemmän fyysisiä esteitä, esimerkiksi välimatka?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4875"/>
            <a:ext cx="2753552" cy="389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59550" y="1498115"/>
            <a:ext cx="8424900" cy="40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>
                <a:latin typeface="Oswald"/>
                <a:ea typeface="Oswald"/>
                <a:cs typeface="Oswald"/>
                <a:sym typeface="Oswald"/>
              </a:rPr>
              <a:t>”Jos haluat rakentaa laivan, älä kutsu ihmisiä kokoon puutavaraa keräämään, äläkä jaa heille tehtäviä ja töitä, vaan sytytä heissä kaipaus merelle.”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fi" sz="3600">
                <a:latin typeface="Oswald"/>
                <a:ea typeface="Oswald"/>
                <a:cs typeface="Oswald"/>
                <a:sym typeface="Oswald"/>
              </a:rPr>
            </a:br>
            <a:r>
              <a:rPr lang="fi" sz="3600">
                <a:latin typeface="Oswald"/>
                <a:ea typeface="Oswald"/>
                <a:cs typeface="Oswald"/>
                <a:sym typeface="Oswald"/>
              </a:rPr>
              <a:t>— Antoine de Saint-Exupéry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"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900"/>
              <a:t>~</a:t>
            </a:r>
            <a:endParaRPr sz="2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Kiitos!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Salla Kuuluvainen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 u="sng">
                <a:solidFill>
                  <a:schemeClr val="hlink"/>
                </a:solidFill>
                <a:hlinkClick r:id="rId3"/>
              </a:rPr>
              <a:t>Sallakuu@gmail.com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sallakuuluvainen.com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@sallakuuluva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TUTUSTU KIRJAANI: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Vapaaehtoistyön johtaminen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/>
              <a:t>Kansalaisfoorumi 2015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665" y="1037303"/>
            <a:ext cx="190500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08150" y="865507"/>
            <a:ext cx="8327700" cy="32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700"/>
              <a:t>Kerro jostain hyvästä vapaaehtoistyö-</a:t>
            </a:r>
            <a:r>
              <a:rPr lang="fi" sz="3700"/>
              <a:t>kokemuksesta. Miksi kokemus oli hyvä? </a:t>
            </a:r>
            <a:endParaRPr sz="3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3700"/>
              <a:t>Kerää post-it lapulle hyvän kokemuksen ydinasiat</a:t>
            </a:r>
            <a:endParaRPr sz="3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Vapaaehtoistyön motivaatiot Suomessa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Halu auttaa muita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Uuden oppiminen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Kansalaisvelvollisuuden täyttäminen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Vapaaehtoistyö osana omaa elämäntapaa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Sosiaaliset suhteet, samanhenkiset ihmiset ja yhteisö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/>
              <a:t>Merkitykselliset tavoitteet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490250" y="526350"/>
            <a:ext cx="647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Altruismi vs. Egoismi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249225" y="471100"/>
            <a:ext cx="8894700" cy="6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Miksi ihmiset eivät tee vapaaehtoistyötä? 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Ei ole aikaa (53%)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Kukaan ei ole pyytänyt mukaan (15%)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Ei kiinnosta (9%)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Eivät tiedä miten osallistua (8%)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Terveyssyyt (7%)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599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Kiinnostavaa.. </a:t>
            </a:r>
            <a:endParaRPr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218552" y="1171881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Kun ihmisiä, jotka eivät olleet tehneet vapaaehtoistyötä 4 viimeiseen viikkoon, olisi pyydetty  mukaan..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i"/>
              <a:t>54% olisi vastannut kyllä</a:t>
            </a:r>
            <a:r>
              <a:rPr lang="fi"/>
              <a:t>!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90250" y="596211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Motivaatio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Ulkoinen ja sisäinen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61245" y="34023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Ulkoinen motivaatio</a:t>
            </a:r>
            <a:endParaRPr/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203028" y="101772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Ulkoiset palkitsevat tekijät kuten raha, julkisuus, palkinnot, arvoasema, kehut, arvosanat</a:t>
            </a:r>
            <a:r>
              <a:rPr lang="fi"/>
              <a:t> tai rangaistuksen pelko.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Esimerkiksi motivoitua tekemään töitä hyvän palkan takia.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