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682" r:id="rId3"/>
  </p:sldMasterIdLst>
  <p:notesMasterIdLst>
    <p:notesMasterId r:id="rId34"/>
  </p:notesMasterIdLst>
  <p:sldIdLst>
    <p:sldId id="256" r:id="rId4"/>
    <p:sldId id="258" r:id="rId5"/>
    <p:sldId id="259" r:id="rId6"/>
    <p:sldId id="260" r:id="rId7"/>
    <p:sldId id="261" r:id="rId8"/>
    <p:sldId id="262" r:id="rId9"/>
    <p:sldId id="265"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1" r:id="rId33"/>
  </p:sldIdLst>
  <p:sldSz cx="9144000" cy="5143500" type="screen16x9"/>
  <p:notesSz cx="6858000" cy="9144000"/>
  <p:embeddedFontLst>
    <p:embeddedFont>
      <p:font typeface="Arial Narrow" panose="020B060402020202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Lato" panose="020F0502020204030203" pitchFamily="34" charset="77"/>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40" d="100"/>
          <a:sy n="140" d="100"/>
        </p:scale>
        <p:origin x="84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7ee1a8095b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7ee1a8095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bbc67ad4e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bbc67ad4e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bc67ad4ef_0_563:notes"/>
          <p:cNvSpPr>
            <a:spLocks noGrp="1" noRot="1" noChangeAspect="1"/>
          </p:cNvSpPr>
          <p:nvPr>
            <p:ph type="sldImg" idx="2"/>
          </p:nvPr>
        </p:nvSpPr>
        <p:spPr>
          <a:xfrm>
            <a:off x="84381" y="686279"/>
            <a:ext cx="6685800" cy="3425400"/>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
        <p:nvSpPr>
          <p:cNvPr id="301" name="Google Shape;301;gbbc67ad4ef_0_563:notes"/>
          <p:cNvSpPr txBox="1">
            <a:spLocks noGrp="1"/>
          </p:cNvSpPr>
          <p:nvPr>
            <p:ph type="body" idx="1"/>
          </p:nvPr>
        </p:nvSpPr>
        <p:spPr>
          <a:xfrm>
            <a:off x="685640" y="4341528"/>
            <a:ext cx="5483400" cy="41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fi"/>
              <a:t>Anskulla diat 7-9.Eli liikuntatuutorin toimintaympäristö</a:t>
            </a:r>
            <a:endParaRPr/>
          </a:p>
        </p:txBody>
      </p:sp>
      <p:sp>
        <p:nvSpPr>
          <p:cNvPr id="302" name="Google Shape;302;gbbc67ad4ef_0_563:notes"/>
          <p:cNvSpPr txBox="1">
            <a:spLocks noGrp="1"/>
          </p:cNvSpPr>
          <p:nvPr>
            <p:ph type="sldNum" idx="12"/>
          </p:nvPr>
        </p:nvSpPr>
        <p:spPr>
          <a:xfrm>
            <a:off x="3884213" y="8684528"/>
            <a:ext cx="2968800" cy="455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i"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bbc67ad4e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bbc67ad4e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bd3cdefe5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bd3cdefe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bcd5e72a32_1_6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bcd5e72a32_1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bbc67ad4ef_0_8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bbc67ad4ef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bbc67ad4ef_0_1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bbc67ad4ef_0_1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bbc67ad4ef_0_1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bbc67ad4ef_0_1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bd3cdefe5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bd3cdefe5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bbc67ad4ef_0_1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bbc67ad4ef_0_1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bba1c4541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bba1c454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bbc67ad4ef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bbc67ad4ef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Liikuntavuorot, vahtina liikuntavuoroilla, liikunnan ohjaaminen, </a:t>
            </a:r>
            <a:r>
              <a:rPr lang="fi-FI" dirty="0" err="1"/>
              <a:t>ständeily</a:t>
            </a:r>
            <a:r>
              <a:rPr lang="fi-FI" dirty="0"/>
              <a:t>, turnaukset, lajikokeilut, liikunta-appro, palvelujen esittely, liikuntakaveri-toiminta, liikuntatapahtumat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bc67ad4ef_0_1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bc67ad4ef_0_1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bcb00b0b3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bcb00b0b3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bbc67ad4ef_0_745:notes"/>
          <p:cNvSpPr txBox="1">
            <a:spLocks noGrp="1"/>
          </p:cNvSpPr>
          <p:nvPr>
            <p:ph type="body" idx="1"/>
          </p:nvPr>
        </p:nvSpPr>
        <p:spPr>
          <a:xfrm>
            <a:off x="685640" y="4341528"/>
            <a:ext cx="5483400" cy="411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bbc67ad4ef_0_745:notes"/>
          <p:cNvSpPr>
            <a:spLocks noGrp="1" noRot="1" noChangeAspect="1"/>
          </p:cNvSpPr>
          <p:nvPr>
            <p:ph type="sldImg" idx="2"/>
          </p:nvPr>
        </p:nvSpPr>
        <p:spPr>
          <a:xfrm>
            <a:off x="84380" y="686279"/>
            <a:ext cx="6685800" cy="34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bcd5e72a32_1_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bcd5e72a32_1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bcd5e72a32_1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bcd5e72a32_1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bbc67ad4ef_0_1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bbc67ad4ef_0_1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bcd5e72a32_1_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bcd5e72a32_1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cd5e72a32_1_6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cd5e72a32_1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bba1c4541f_0_14:notes"/>
          <p:cNvSpPr>
            <a:spLocks noGrp="1" noRot="1" noChangeAspect="1"/>
          </p:cNvSpPr>
          <p:nvPr>
            <p:ph type="sldImg" idx="2"/>
          </p:nvPr>
        </p:nvSpPr>
        <p:spPr>
          <a:xfrm>
            <a:off x="84380" y="686279"/>
            <a:ext cx="6685800" cy="342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bba1c4541f_0_14:notes"/>
          <p:cNvSpPr txBox="1">
            <a:spLocks noGrp="1"/>
          </p:cNvSpPr>
          <p:nvPr>
            <p:ph type="body" idx="1"/>
          </p:nvPr>
        </p:nvSpPr>
        <p:spPr>
          <a:xfrm>
            <a:off x="685640" y="4341528"/>
            <a:ext cx="5483400" cy="411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gbba1c4541f_0_14:notes"/>
          <p:cNvSpPr txBox="1">
            <a:spLocks noGrp="1"/>
          </p:cNvSpPr>
          <p:nvPr>
            <p:ph type="sldNum" idx="12"/>
          </p:nvPr>
        </p:nvSpPr>
        <p:spPr>
          <a:xfrm>
            <a:off x="3884213" y="8684528"/>
            <a:ext cx="2968800" cy="45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fi"/>
              <a:t>29</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bba1c4541f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bba1c4541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74b2cf5c8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74b2cf5c8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bba1c4541f_0_99:notes"/>
          <p:cNvSpPr>
            <a:spLocks noGrp="1" noRot="1" noChangeAspect="1"/>
          </p:cNvSpPr>
          <p:nvPr>
            <p:ph type="sldImg" idx="2"/>
          </p:nvPr>
        </p:nvSpPr>
        <p:spPr>
          <a:xfrm>
            <a:off x="84357" y="686279"/>
            <a:ext cx="6686100" cy="342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bba1c4541f_0_99:notes"/>
          <p:cNvSpPr txBox="1">
            <a:spLocks noGrp="1"/>
          </p:cNvSpPr>
          <p:nvPr>
            <p:ph type="body" idx="1"/>
          </p:nvPr>
        </p:nvSpPr>
        <p:spPr>
          <a:xfrm>
            <a:off x="685640" y="4341528"/>
            <a:ext cx="5483400" cy="411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
              <a:t>Säännöt pätee myös somessa ja muissa viestintäkanavissa!</a:t>
            </a:r>
            <a:endParaRPr/>
          </a:p>
        </p:txBody>
      </p:sp>
      <p:sp>
        <p:nvSpPr>
          <p:cNvPr id="229" name="Google Shape;229;gbba1c4541f_0_99:notes"/>
          <p:cNvSpPr txBox="1">
            <a:spLocks noGrp="1"/>
          </p:cNvSpPr>
          <p:nvPr>
            <p:ph type="sldNum" idx="12"/>
          </p:nvPr>
        </p:nvSpPr>
        <p:spPr>
          <a:xfrm>
            <a:off x="3884213" y="8684528"/>
            <a:ext cx="2968800" cy="45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fi"/>
              <a:t>4</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bba1c4541f_0_105:notes"/>
          <p:cNvSpPr>
            <a:spLocks noGrp="1" noRot="1" noChangeAspect="1"/>
          </p:cNvSpPr>
          <p:nvPr>
            <p:ph type="sldImg" idx="2"/>
          </p:nvPr>
        </p:nvSpPr>
        <p:spPr>
          <a:xfrm>
            <a:off x="84357" y="686279"/>
            <a:ext cx="6686100" cy="342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bba1c4541f_0_105:notes"/>
          <p:cNvSpPr txBox="1">
            <a:spLocks noGrp="1"/>
          </p:cNvSpPr>
          <p:nvPr>
            <p:ph type="body" idx="1"/>
          </p:nvPr>
        </p:nvSpPr>
        <p:spPr>
          <a:xfrm>
            <a:off x="685640" y="4341528"/>
            <a:ext cx="5483400" cy="411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bba1c4541f_0_105:notes"/>
          <p:cNvSpPr txBox="1">
            <a:spLocks noGrp="1"/>
          </p:cNvSpPr>
          <p:nvPr>
            <p:ph type="sldNum" idx="12"/>
          </p:nvPr>
        </p:nvSpPr>
        <p:spPr>
          <a:xfrm>
            <a:off x="3884213" y="8684528"/>
            <a:ext cx="2968800" cy="45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fi"/>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bba1c4541f_0_111:notes"/>
          <p:cNvSpPr>
            <a:spLocks noGrp="1" noRot="1" noChangeAspect="1"/>
          </p:cNvSpPr>
          <p:nvPr>
            <p:ph type="sldImg" idx="2"/>
          </p:nvPr>
        </p:nvSpPr>
        <p:spPr>
          <a:xfrm>
            <a:off x="84357" y="686279"/>
            <a:ext cx="6686100" cy="342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bba1c4541f_0_111:notes"/>
          <p:cNvSpPr txBox="1">
            <a:spLocks noGrp="1"/>
          </p:cNvSpPr>
          <p:nvPr>
            <p:ph type="body" idx="1"/>
          </p:nvPr>
        </p:nvSpPr>
        <p:spPr>
          <a:xfrm>
            <a:off x="685640" y="4341528"/>
            <a:ext cx="5483400" cy="411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bba1c4541f_0_111:notes"/>
          <p:cNvSpPr txBox="1">
            <a:spLocks noGrp="1"/>
          </p:cNvSpPr>
          <p:nvPr>
            <p:ph type="sldNum" idx="12"/>
          </p:nvPr>
        </p:nvSpPr>
        <p:spPr>
          <a:xfrm>
            <a:off x="3884213" y="8684528"/>
            <a:ext cx="2968800" cy="45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fi"/>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88f04903e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88f04903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bbc67ad4e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bbc67ad4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bd3cdefe5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bd3cdefe5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5925" y="2797175"/>
            <a:ext cx="9175848" cy="2375200"/>
          </a:xfrm>
          <a:prstGeom prst="rect">
            <a:avLst/>
          </a:prstGeom>
          <a:noFill/>
          <a:ln>
            <a:noFill/>
          </a:ln>
        </p:spPr>
      </p:pic>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800300" y="3406975"/>
            <a:ext cx="4032000" cy="1155600"/>
          </a:xfrm>
          <a:prstGeom prst="rect">
            <a:avLst/>
          </a:prstGeom>
        </p:spPr>
        <p:txBody>
          <a:bodyPr spcFirstLastPara="1" wrap="square" lIns="91425" tIns="91425" rIns="91425" bIns="91425" anchor="ctr" anchorCtr="0">
            <a:noAutofit/>
          </a:bodyPr>
          <a:lstStyle>
            <a:lvl1pPr lvl="0" rtl="0">
              <a:lnSpc>
                <a:spcPct val="100000"/>
              </a:lnSpc>
              <a:spcBef>
                <a:spcPts val="1000"/>
              </a:spcBef>
              <a:spcAft>
                <a:spcPts val="0"/>
              </a:spcAft>
              <a:buSzPts val="1800"/>
              <a:buNone/>
              <a:defRPr sz="1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12" name="Google Shape;12;p2"/>
          <p:cNvPicPr preferRelativeResize="0"/>
          <p:nvPr/>
        </p:nvPicPr>
        <p:blipFill rotWithShape="1">
          <a:blip r:embed="rId3">
            <a:alphaModFix/>
          </a:blip>
          <a:srcRect l="19" r="9"/>
          <a:stretch/>
        </p:blipFill>
        <p:spPr>
          <a:xfrm>
            <a:off x="8149625" y="189550"/>
            <a:ext cx="852652" cy="83463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imeinen dia">
  <p:cSld name="CUSTOM_2">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311700" y="189550"/>
            <a:ext cx="7744500" cy="1632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2" name="Google Shape;42;p11"/>
          <p:cNvPicPr preferRelativeResize="0"/>
          <p:nvPr/>
        </p:nvPicPr>
        <p:blipFill>
          <a:blip r:embed="rId2">
            <a:alphaModFix/>
          </a:blip>
          <a:stretch>
            <a:fillRect/>
          </a:stretch>
        </p:blipFill>
        <p:spPr>
          <a:xfrm>
            <a:off x="-30900" y="4277925"/>
            <a:ext cx="9205798" cy="1898700"/>
          </a:xfrm>
          <a:prstGeom prst="rect">
            <a:avLst/>
          </a:prstGeom>
          <a:noFill/>
          <a:ln>
            <a:noFill/>
          </a:ln>
        </p:spPr>
      </p:pic>
      <p:pic>
        <p:nvPicPr>
          <p:cNvPr id="43" name="Google Shape;43;p11"/>
          <p:cNvPicPr preferRelativeResize="0"/>
          <p:nvPr/>
        </p:nvPicPr>
        <p:blipFill rotWithShape="1">
          <a:blip r:embed="rId3">
            <a:alphaModFix/>
          </a:blip>
          <a:srcRect l="19" r="9"/>
          <a:stretch/>
        </p:blipFill>
        <p:spPr>
          <a:xfrm>
            <a:off x="8149625" y="189550"/>
            <a:ext cx="852652" cy="834637"/>
          </a:xfrm>
          <a:prstGeom prst="rect">
            <a:avLst/>
          </a:prstGeom>
          <a:noFill/>
          <a:ln>
            <a:noFill/>
          </a:ln>
        </p:spPr>
      </p:pic>
      <p:sp>
        <p:nvSpPr>
          <p:cNvPr id="44" name="Google Shape;44;p11"/>
          <p:cNvSpPr txBox="1">
            <a:spLocks noGrp="1"/>
          </p:cNvSpPr>
          <p:nvPr>
            <p:ph type="body" idx="1"/>
          </p:nvPr>
        </p:nvSpPr>
        <p:spPr>
          <a:xfrm>
            <a:off x="311700" y="1821550"/>
            <a:ext cx="8520600" cy="2456400"/>
          </a:xfrm>
          <a:prstGeom prst="rect">
            <a:avLst/>
          </a:prstGeom>
        </p:spPr>
        <p:txBody>
          <a:bodyPr spcFirstLastPara="1" wrap="square" lIns="91425" tIns="91425" rIns="91425" bIns="91425" anchor="t" anchorCtr="0">
            <a:noAutofit/>
          </a:bodyPr>
          <a:lstStyle>
            <a:lvl1pPr marL="457200" lvl="0" indent="-381000" rtl="0">
              <a:lnSpc>
                <a:spcPct val="150000"/>
              </a:lnSpc>
              <a:spcBef>
                <a:spcPts val="1000"/>
              </a:spcBef>
              <a:spcAft>
                <a:spcPts val="0"/>
              </a:spcAft>
              <a:buSzPts val="2400"/>
              <a:buChar char="●"/>
              <a:defRPr/>
            </a:lvl1pPr>
            <a:lvl2pPr marL="914400" lvl="1" indent="-355600" rtl="0">
              <a:lnSpc>
                <a:spcPct val="150000"/>
              </a:lnSpc>
              <a:spcBef>
                <a:spcPts val="0"/>
              </a:spcBef>
              <a:spcAft>
                <a:spcPts val="0"/>
              </a:spcAft>
              <a:buSzPts val="2000"/>
              <a:buChar char="○"/>
              <a:defRPr/>
            </a:lvl2pPr>
            <a:lvl3pPr marL="1371600" lvl="2" indent="-342900" rtl="0">
              <a:lnSpc>
                <a:spcPct val="150000"/>
              </a:lnSpc>
              <a:spcBef>
                <a:spcPts val="0"/>
              </a:spcBef>
              <a:spcAft>
                <a:spcPts val="0"/>
              </a:spcAft>
              <a:buSzPts val="1800"/>
              <a:buChar char="■"/>
              <a:defRPr/>
            </a:lvl3pPr>
            <a:lvl4pPr marL="1828800" lvl="3" indent="-317500" rtl="0">
              <a:lnSpc>
                <a:spcPct val="150000"/>
              </a:lnSpc>
              <a:spcBef>
                <a:spcPts val="0"/>
              </a:spcBef>
              <a:spcAft>
                <a:spcPts val="0"/>
              </a:spcAft>
              <a:buSzPts val="1400"/>
              <a:buChar char="●"/>
              <a:defRPr/>
            </a:lvl4pPr>
            <a:lvl5pPr marL="2286000" lvl="4" indent="-317500" rtl="0">
              <a:lnSpc>
                <a:spcPct val="150000"/>
              </a:lnSpc>
              <a:spcBef>
                <a:spcPts val="0"/>
              </a:spcBef>
              <a:spcAft>
                <a:spcPts val="0"/>
              </a:spcAft>
              <a:buSzPts val="1400"/>
              <a:buChar char="○"/>
              <a:defRPr/>
            </a:lvl5pPr>
            <a:lvl6pPr marL="2743200" lvl="5" indent="-317500" rtl="0">
              <a:lnSpc>
                <a:spcPct val="150000"/>
              </a:lnSpc>
              <a:spcBef>
                <a:spcPts val="0"/>
              </a:spcBef>
              <a:spcAft>
                <a:spcPts val="0"/>
              </a:spcAft>
              <a:buSzPts val="1400"/>
              <a:buChar char="■"/>
              <a:defRPr/>
            </a:lvl6pPr>
            <a:lvl7pPr marL="3200400" lvl="6" indent="-317500" rtl="0">
              <a:lnSpc>
                <a:spcPct val="150000"/>
              </a:lnSpc>
              <a:spcBef>
                <a:spcPts val="0"/>
              </a:spcBef>
              <a:spcAft>
                <a:spcPts val="0"/>
              </a:spcAft>
              <a:buSzPts val="1400"/>
              <a:buChar char="●"/>
              <a:defRPr/>
            </a:lvl7pPr>
            <a:lvl8pPr marL="3657600" lvl="7" indent="-317500" rtl="0">
              <a:lnSpc>
                <a:spcPct val="150000"/>
              </a:lnSpc>
              <a:spcBef>
                <a:spcPts val="0"/>
              </a:spcBef>
              <a:spcAft>
                <a:spcPts val="0"/>
              </a:spcAft>
              <a:buSzPts val="1400"/>
              <a:buChar char="○"/>
              <a:defRPr/>
            </a:lvl8pPr>
            <a:lvl9pPr marL="4114800" lvl="8" indent="-317500" rtl="0">
              <a:lnSpc>
                <a:spcPct val="150000"/>
              </a:lnSpc>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47" name="Google Shape;47;p12"/>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8" name="Google Shape;48;p12"/>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49" name="Google Shape;49;p12"/>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50" name="Google Shape;50;p1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63"/>
        <p:cNvGrpSpPr/>
        <p:nvPr/>
      </p:nvGrpSpPr>
      <p:grpSpPr>
        <a:xfrm>
          <a:off x="0" y="0"/>
          <a:ext cx="0" cy="0"/>
          <a:chOff x="0" y="0"/>
          <a:chExt cx="0" cy="0"/>
        </a:xfrm>
      </p:grpSpPr>
      <p:sp>
        <p:nvSpPr>
          <p:cNvPr id="64" name="Google Shape;64;p15"/>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65" name="Google Shape;65;p15"/>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66" name="Google Shape;66;p1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ystysuora otsikko ja teksti" type="vertTitleAndTx">
  <p:cSld name="VERTICAL_TITLE_AND_VERTICAL_TEXT">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rot="5400000">
            <a:off x="5350050" y="1467544"/>
            <a:ext cx="4359000" cy="1971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69" name="Google Shape;69;p16"/>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71" name="Google Shape;71;p16"/>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72" name="Google Shape;72;p1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tsikko ja pystysuora teksti" type="vertTx">
  <p:cSld name="VERTICAL_TEXT">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75" name="Google Shape;75;p17"/>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77" name="Google Shape;77;p17"/>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78" name="Google Shape;78;p1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tsikollinen kuva" type="picTx">
  <p:cSld name="PICTURE_WITH_CAPTION_TEXT">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629841" y="342900"/>
            <a:ext cx="2949300" cy="12003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81" name="Google Shape;81;p18"/>
          <p:cNvSpPr>
            <a:spLocks noGrp="1"/>
          </p:cNvSpPr>
          <p:nvPr>
            <p:ph type="pic" idx="2"/>
          </p:nvPr>
        </p:nvSpPr>
        <p:spPr>
          <a:xfrm>
            <a:off x="3887391" y="740569"/>
            <a:ext cx="4629300" cy="36552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75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body" idx="1"/>
          </p:nvPr>
        </p:nvSpPr>
        <p:spPr>
          <a:xfrm>
            <a:off x="629841" y="1543050"/>
            <a:ext cx="2949300" cy="2858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0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00"/>
              <a:buFont typeface="Arial"/>
              <a:buNone/>
              <a:defRPr sz="75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84" name="Google Shape;84;p18"/>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85" name="Google Shape;85;p1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tsikollinen sisältö" type="objTx">
  <p:cSld name="OBJECT_WITH_CAPTION_TEXT">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629841" y="342900"/>
            <a:ext cx="2949300" cy="12003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3887391" y="740569"/>
            <a:ext cx="4629300" cy="36552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75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2"/>
          </p:nvPr>
        </p:nvSpPr>
        <p:spPr>
          <a:xfrm>
            <a:off x="629841" y="1543050"/>
            <a:ext cx="2949300" cy="2858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0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00"/>
              <a:buFont typeface="Arial"/>
              <a:buNone/>
              <a:defRPr sz="75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91" name="Google Shape;91;p19"/>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92" name="Google Shape;92;p1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ain otsikko" type="titleOnly">
  <p:cSld name="TITLE_ONLY">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95" name="Google Shape;95;p20"/>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96" name="Google Shape;96;p20"/>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97" name="Google Shape;97;p2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ailu" type="twoTxTwoObj">
  <p:cSld name="TWO_OBJECTS_WITH_TEXT">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629841"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00" name="Google Shape;100;p21"/>
          <p:cNvSpPr txBox="1">
            <a:spLocks noGrp="1"/>
          </p:cNvSpPr>
          <p:nvPr>
            <p:ph type="body" idx="1"/>
          </p:nvPr>
        </p:nvSpPr>
        <p:spPr>
          <a:xfrm>
            <a:off x="629842" y="1260872"/>
            <a:ext cx="3868200" cy="618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1" name="Google Shape;101;p21"/>
          <p:cNvSpPr txBox="1">
            <a:spLocks noGrp="1"/>
          </p:cNvSpPr>
          <p:nvPr>
            <p:ph type="body" idx="2"/>
          </p:nvPr>
        </p:nvSpPr>
        <p:spPr>
          <a:xfrm>
            <a:off x="629842" y="1878806"/>
            <a:ext cx="3868200" cy="27633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body" idx="3"/>
          </p:nvPr>
        </p:nvSpPr>
        <p:spPr>
          <a:xfrm>
            <a:off x="4629150" y="1260872"/>
            <a:ext cx="3887400" cy="618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body" idx="4"/>
          </p:nvPr>
        </p:nvSpPr>
        <p:spPr>
          <a:xfrm>
            <a:off x="4629150" y="1878806"/>
            <a:ext cx="3887400" cy="27633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4" name="Google Shape;104;p21"/>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05" name="Google Shape;105;p21"/>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06" name="Google Shape;106;p2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1680575"/>
            <a:ext cx="8520600" cy="1480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5" name="Google Shape;15;p3"/>
          <p:cNvPicPr preferRelativeResize="0"/>
          <p:nvPr/>
        </p:nvPicPr>
        <p:blipFill rotWithShape="1">
          <a:blip r:embed="rId2">
            <a:alphaModFix/>
          </a:blip>
          <a:srcRect l="19" r="9"/>
          <a:stretch/>
        </p:blipFill>
        <p:spPr>
          <a:xfrm>
            <a:off x="8149625" y="189550"/>
            <a:ext cx="852652" cy="8346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Kaksi sisältökohdetta" type="twoObj">
  <p:cSld name="TWO_OBJECTS">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8650" y="1369219"/>
            <a:ext cx="38862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body" idx="2"/>
          </p:nvPr>
        </p:nvSpPr>
        <p:spPr>
          <a:xfrm>
            <a:off x="4629150" y="1369219"/>
            <a:ext cx="38862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12" name="Google Shape;112;p22"/>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13" name="Google Shape;113;p2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san ylätunniste" type="secHead">
  <p:cSld name="SECTION_HEADER">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623888" y="1282304"/>
            <a:ext cx="7886700" cy="21396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SzPts val="1400"/>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body" idx="1"/>
          </p:nvPr>
        </p:nvSpPr>
        <p:spPr>
          <a:xfrm>
            <a:off x="623888" y="3442098"/>
            <a:ext cx="7886700" cy="112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50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3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3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17" name="Google Shape;117;p23"/>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18" name="Google Shape;118;p23"/>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19" name="Google Shape;119;p2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20"/>
        <p:cNvGrpSpPr/>
        <p:nvPr/>
      </p:nvGrpSpPr>
      <p:grpSpPr>
        <a:xfrm>
          <a:off x="0" y="0"/>
          <a:ext cx="0" cy="0"/>
          <a:chOff x="0" y="0"/>
          <a:chExt cx="0" cy="0"/>
        </a:xfrm>
      </p:grpSpPr>
      <p:sp>
        <p:nvSpPr>
          <p:cNvPr id="121" name="Google Shape;121;p24"/>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0"/>
              </a:spcAft>
              <a:buSzPts val="1400"/>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subTitle" idx="1"/>
          </p:nvPr>
        </p:nvSpPr>
        <p:spPr>
          <a:xfrm>
            <a:off x="1143000" y="2701528"/>
            <a:ext cx="6858000" cy="1241700"/>
          </a:xfrm>
          <a:prstGeom prst="rect">
            <a:avLst/>
          </a:prstGeom>
          <a:noFill/>
          <a:ln>
            <a:noFill/>
          </a:ln>
        </p:spPr>
        <p:txBody>
          <a:bodyPr spcFirstLastPara="1" wrap="square" lIns="91425" tIns="91425" rIns="91425" bIns="91425" anchor="t" anchorCtr="0">
            <a:noAutofit/>
          </a:bodyPr>
          <a:lstStyle>
            <a:lvl1pPr marR="0" lvl="0" algn="ctr" rtl="0">
              <a:lnSpc>
                <a:spcPct val="90000"/>
              </a:lnSpc>
              <a:spcBef>
                <a:spcPts val="750"/>
              </a:spcBef>
              <a:spcAft>
                <a:spcPts val="0"/>
              </a:spcAft>
              <a:buClr>
                <a:schemeClr val="dk1"/>
              </a:buClr>
              <a:buSzPts val="21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8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50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3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3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24" name="Google Shape;124;p24"/>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25" name="Google Shape;125;p2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tsikko ja pystysuora teksti" type="vertTx">
  <p:cSld name="VERTICAL_TEXT">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34" name="Google Shape;134;p26"/>
          <p:cNvSpPr txBox="1">
            <a:spLocks noGrp="1"/>
          </p:cNvSpPr>
          <p:nvPr>
            <p:ph type="body" idx="1"/>
          </p:nvPr>
        </p:nvSpPr>
        <p:spPr>
          <a:xfrm rot="5400000">
            <a:off x="2940299" y="-942432"/>
            <a:ext cx="3263400" cy="78867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5" name="Google Shape;135;p26"/>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36" name="Google Shape;136;p26"/>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37" name="Google Shape;137;p2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ystysuora otsikko ja teksti" type="vertTitleAndTx">
  <p:cSld name="VERTICAL_TITLE_AND_VERTICAL_TEXT">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rot="5400000">
            <a:off x="5350049" y="1467543"/>
            <a:ext cx="4359000" cy="1971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40" name="Google Shape;140;p27"/>
          <p:cNvSpPr txBox="1">
            <a:spLocks noGrp="1"/>
          </p:cNvSpPr>
          <p:nvPr>
            <p:ph type="body" idx="1"/>
          </p:nvPr>
        </p:nvSpPr>
        <p:spPr>
          <a:xfrm rot="5400000">
            <a:off x="1349475" y="-447057"/>
            <a:ext cx="4359000" cy="58008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1" name="Google Shape;141;p27"/>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42" name="Google Shape;142;p27"/>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43" name="Google Shape;143;p2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tsikollinen kuva" type="picTx">
  <p:cSld name="PICTURE_WITH_CAPTION_TEXT">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629841" y="342900"/>
            <a:ext cx="2949300" cy="12003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46" name="Google Shape;146;p28"/>
          <p:cNvSpPr>
            <a:spLocks noGrp="1"/>
          </p:cNvSpPr>
          <p:nvPr>
            <p:ph type="pic" idx="2"/>
          </p:nvPr>
        </p:nvSpPr>
        <p:spPr>
          <a:xfrm>
            <a:off x="3887391" y="740569"/>
            <a:ext cx="4629300" cy="36552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75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7" name="Google Shape;147;p28"/>
          <p:cNvSpPr txBox="1">
            <a:spLocks noGrp="1"/>
          </p:cNvSpPr>
          <p:nvPr>
            <p:ph type="body" idx="1"/>
          </p:nvPr>
        </p:nvSpPr>
        <p:spPr>
          <a:xfrm>
            <a:off x="629841" y="1543050"/>
            <a:ext cx="2949300" cy="2858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0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00"/>
              <a:buFont typeface="Arial"/>
              <a:buNone/>
              <a:defRPr sz="75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48" name="Google Shape;148;p28"/>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49" name="Google Shape;149;p28"/>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50" name="Google Shape;150;p2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tsikollinen sisältö" type="objTx">
  <p:cSld name="OBJECT_WITH_CAPTION_TEXT">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629841" y="342900"/>
            <a:ext cx="2949300" cy="12003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53" name="Google Shape;153;p29"/>
          <p:cNvSpPr txBox="1">
            <a:spLocks noGrp="1"/>
          </p:cNvSpPr>
          <p:nvPr>
            <p:ph type="body" idx="1"/>
          </p:nvPr>
        </p:nvSpPr>
        <p:spPr>
          <a:xfrm>
            <a:off x="3887391" y="740569"/>
            <a:ext cx="4629300" cy="36552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75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54" name="Google Shape;154;p29"/>
          <p:cNvSpPr txBox="1">
            <a:spLocks noGrp="1"/>
          </p:cNvSpPr>
          <p:nvPr>
            <p:ph type="body" idx="2"/>
          </p:nvPr>
        </p:nvSpPr>
        <p:spPr>
          <a:xfrm>
            <a:off x="629841" y="1543050"/>
            <a:ext cx="2949300" cy="2858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0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00"/>
              <a:buFont typeface="Arial"/>
              <a:buNone/>
              <a:defRPr sz="75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55" name="Google Shape;155;p29"/>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56" name="Google Shape;156;p29"/>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57" name="Google Shape;157;p2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ain otsikko" type="titleOnly">
  <p:cSld name="TITLE_ONLY">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60" name="Google Shape;160;p30"/>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61" name="Google Shape;161;p30"/>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62" name="Google Shape;162;p3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ailu" type="twoTxTwoObj">
  <p:cSld name="TWO_OBJECTS_WITH_TEXT">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629841"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65" name="Google Shape;165;p31"/>
          <p:cNvSpPr txBox="1">
            <a:spLocks noGrp="1"/>
          </p:cNvSpPr>
          <p:nvPr>
            <p:ph type="body" idx="1"/>
          </p:nvPr>
        </p:nvSpPr>
        <p:spPr>
          <a:xfrm>
            <a:off x="629842" y="1260872"/>
            <a:ext cx="3868200" cy="618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66" name="Google Shape;166;p31"/>
          <p:cNvSpPr txBox="1">
            <a:spLocks noGrp="1"/>
          </p:cNvSpPr>
          <p:nvPr>
            <p:ph type="body" idx="2"/>
          </p:nvPr>
        </p:nvSpPr>
        <p:spPr>
          <a:xfrm>
            <a:off x="629842" y="1878806"/>
            <a:ext cx="3868200" cy="27633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7" name="Google Shape;167;p31"/>
          <p:cNvSpPr txBox="1">
            <a:spLocks noGrp="1"/>
          </p:cNvSpPr>
          <p:nvPr>
            <p:ph type="body" idx="3"/>
          </p:nvPr>
        </p:nvSpPr>
        <p:spPr>
          <a:xfrm>
            <a:off x="4629150" y="1260872"/>
            <a:ext cx="3887400" cy="618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68" name="Google Shape;168;p31"/>
          <p:cNvSpPr txBox="1">
            <a:spLocks noGrp="1"/>
          </p:cNvSpPr>
          <p:nvPr>
            <p:ph type="body" idx="4"/>
          </p:nvPr>
        </p:nvSpPr>
        <p:spPr>
          <a:xfrm>
            <a:off x="4629150" y="1878806"/>
            <a:ext cx="3887400" cy="27633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9" name="Google Shape;169;p31"/>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70" name="Google Shape;170;p31"/>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71" name="Google Shape;171;p3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Kaksi sisältökohdetta" type="twoObj">
  <p:cSld name="TWO_OBJECTS">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74" name="Google Shape;174;p32"/>
          <p:cNvSpPr txBox="1">
            <a:spLocks noGrp="1"/>
          </p:cNvSpPr>
          <p:nvPr>
            <p:ph type="body" idx="1"/>
          </p:nvPr>
        </p:nvSpPr>
        <p:spPr>
          <a:xfrm>
            <a:off x="628650" y="1369219"/>
            <a:ext cx="38862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5" name="Google Shape;175;p32"/>
          <p:cNvSpPr txBox="1">
            <a:spLocks noGrp="1"/>
          </p:cNvSpPr>
          <p:nvPr>
            <p:ph type="body" idx="2"/>
          </p:nvPr>
        </p:nvSpPr>
        <p:spPr>
          <a:xfrm>
            <a:off x="4629150" y="1369219"/>
            <a:ext cx="38862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6" name="Google Shape;176;p32"/>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77" name="Google Shape;177;p32"/>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78" name="Google Shape;178;p3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tsikko ja teksti"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550"/>
            <a:ext cx="8520600" cy="3629400"/>
          </a:xfrm>
          <a:prstGeom prst="rect">
            <a:avLst/>
          </a:prstGeom>
        </p:spPr>
        <p:txBody>
          <a:bodyPr spcFirstLastPara="1" wrap="square" lIns="91425" tIns="91425" rIns="91425" bIns="91425" anchor="t" anchorCtr="0">
            <a:noAutofit/>
          </a:bodyPr>
          <a:lstStyle>
            <a:lvl1pPr marL="457200" lvl="0" indent="-381000" rtl="0">
              <a:lnSpc>
                <a:spcPct val="150000"/>
              </a:lnSpc>
              <a:spcBef>
                <a:spcPts val="1000"/>
              </a:spcBef>
              <a:spcAft>
                <a:spcPts val="0"/>
              </a:spcAft>
              <a:buSzPts val="2400"/>
              <a:buChar char="●"/>
              <a:defRPr/>
            </a:lvl1pPr>
            <a:lvl2pPr marL="914400" lvl="1" indent="-355600" rtl="0">
              <a:lnSpc>
                <a:spcPct val="150000"/>
              </a:lnSpc>
              <a:spcBef>
                <a:spcPts val="0"/>
              </a:spcBef>
              <a:spcAft>
                <a:spcPts val="0"/>
              </a:spcAft>
              <a:buSzPts val="2000"/>
              <a:buChar char="○"/>
              <a:defRPr/>
            </a:lvl2pPr>
            <a:lvl3pPr marL="1371600" lvl="2" indent="-342900" rtl="0">
              <a:lnSpc>
                <a:spcPct val="150000"/>
              </a:lnSpc>
              <a:spcBef>
                <a:spcPts val="0"/>
              </a:spcBef>
              <a:spcAft>
                <a:spcPts val="0"/>
              </a:spcAft>
              <a:buSzPts val="1800"/>
              <a:buChar char="■"/>
              <a:defRPr/>
            </a:lvl3pPr>
            <a:lvl4pPr marL="1828800" lvl="3" indent="-317500" rtl="0">
              <a:lnSpc>
                <a:spcPct val="150000"/>
              </a:lnSpc>
              <a:spcBef>
                <a:spcPts val="0"/>
              </a:spcBef>
              <a:spcAft>
                <a:spcPts val="0"/>
              </a:spcAft>
              <a:buSzPts val="1400"/>
              <a:buChar char="●"/>
              <a:defRPr/>
            </a:lvl4pPr>
            <a:lvl5pPr marL="2286000" lvl="4" indent="-317500" rtl="0">
              <a:lnSpc>
                <a:spcPct val="150000"/>
              </a:lnSpc>
              <a:spcBef>
                <a:spcPts val="0"/>
              </a:spcBef>
              <a:spcAft>
                <a:spcPts val="0"/>
              </a:spcAft>
              <a:buSzPts val="1400"/>
              <a:buChar char="○"/>
              <a:defRPr/>
            </a:lvl5pPr>
            <a:lvl6pPr marL="2743200" lvl="5" indent="-317500" rtl="0">
              <a:lnSpc>
                <a:spcPct val="150000"/>
              </a:lnSpc>
              <a:spcBef>
                <a:spcPts val="0"/>
              </a:spcBef>
              <a:spcAft>
                <a:spcPts val="0"/>
              </a:spcAft>
              <a:buSzPts val="1400"/>
              <a:buChar char="■"/>
              <a:defRPr/>
            </a:lvl6pPr>
            <a:lvl7pPr marL="3200400" lvl="6" indent="-317500" rtl="0">
              <a:lnSpc>
                <a:spcPct val="150000"/>
              </a:lnSpc>
              <a:spcBef>
                <a:spcPts val="0"/>
              </a:spcBef>
              <a:spcAft>
                <a:spcPts val="0"/>
              </a:spcAft>
              <a:buSzPts val="1400"/>
              <a:buChar char="●"/>
              <a:defRPr/>
            </a:lvl7pPr>
            <a:lvl8pPr marL="3657600" lvl="7" indent="-317500" rtl="0">
              <a:lnSpc>
                <a:spcPct val="150000"/>
              </a:lnSpc>
              <a:spcBef>
                <a:spcPts val="0"/>
              </a:spcBef>
              <a:spcAft>
                <a:spcPts val="0"/>
              </a:spcAft>
              <a:buSzPts val="1400"/>
              <a:buChar char="○"/>
              <a:defRPr/>
            </a:lvl8pPr>
            <a:lvl9pPr marL="4114800" lvl="8" indent="-317500" rtl="0">
              <a:lnSpc>
                <a:spcPct val="150000"/>
              </a:lnSpc>
              <a:spcBef>
                <a:spcPts val="0"/>
              </a:spcBef>
              <a:spcAft>
                <a:spcPts val="0"/>
              </a:spcAft>
              <a:buSzPts val="1400"/>
              <a:buChar char="■"/>
              <a:defRPr/>
            </a:lvl9pPr>
          </a:lstStyle>
          <a:p>
            <a:endParaRPr/>
          </a:p>
        </p:txBody>
      </p:sp>
      <p:pic>
        <p:nvPicPr>
          <p:cNvPr id="19" name="Google Shape;19;p4"/>
          <p:cNvPicPr preferRelativeResize="0"/>
          <p:nvPr/>
        </p:nvPicPr>
        <p:blipFill rotWithShape="1">
          <a:blip r:embed="rId2">
            <a:alphaModFix/>
          </a:blip>
          <a:srcRect l="19" r="9"/>
          <a:stretch/>
        </p:blipFill>
        <p:spPr>
          <a:xfrm>
            <a:off x="8149625" y="189550"/>
            <a:ext cx="852652" cy="83463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san ylätunniste" type="secHead">
  <p:cSld name="SECTION_HEADER">
    <p:spTree>
      <p:nvGrpSpPr>
        <p:cNvPr id="1" name="Shape 179"/>
        <p:cNvGrpSpPr/>
        <p:nvPr/>
      </p:nvGrpSpPr>
      <p:grpSpPr>
        <a:xfrm>
          <a:off x="0" y="0"/>
          <a:ext cx="0" cy="0"/>
          <a:chOff x="0" y="0"/>
          <a:chExt cx="0" cy="0"/>
        </a:xfrm>
      </p:grpSpPr>
      <p:sp>
        <p:nvSpPr>
          <p:cNvPr id="180" name="Google Shape;180;p33"/>
          <p:cNvSpPr txBox="1">
            <a:spLocks noGrp="1"/>
          </p:cNvSpPr>
          <p:nvPr>
            <p:ph type="title"/>
          </p:nvPr>
        </p:nvSpPr>
        <p:spPr>
          <a:xfrm>
            <a:off x="623888" y="1282304"/>
            <a:ext cx="7886700" cy="21396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SzPts val="1400"/>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81" name="Google Shape;181;p33"/>
          <p:cNvSpPr txBox="1">
            <a:spLocks noGrp="1"/>
          </p:cNvSpPr>
          <p:nvPr>
            <p:ph type="body" idx="1"/>
          </p:nvPr>
        </p:nvSpPr>
        <p:spPr>
          <a:xfrm>
            <a:off x="623888" y="3442098"/>
            <a:ext cx="7886700" cy="112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50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3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3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82" name="Google Shape;182;p33"/>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83" name="Google Shape;183;p33"/>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84" name="Google Shape;184;p3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185"/>
        <p:cNvGrpSpPr/>
        <p:nvPr/>
      </p:nvGrpSpPr>
      <p:grpSpPr>
        <a:xfrm>
          <a:off x="0" y="0"/>
          <a:ext cx="0" cy="0"/>
          <a:chOff x="0" y="0"/>
          <a:chExt cx="0" cy="0"/>
        </a:xfrm>
      </p:grpSpPr>
      <p:sp>
        <p:nvSpPr>
          <p:cNvPr id="186" name="Google Shape;186;p34"/>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87" name="Google Shape;187;p34"/>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8" name="Google Shape;188;p34"/>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89" name="Google Shape;189;p34"/>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90" name="Google Shape;190;p3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91"/>
        <p:cNvGrpSpPr/>
        <p:nvPr/>
      </p:nvGrpSpPr>
      <p:grpSpPr>
        <a:xfrm>
          <a:off x="0" y="0"/>
          <a:ext cx="0" cy="0"/>
          <a:chOff x="0" y="0"/>
          <a:chExt cx="0" cy="0"/>
        </a:xfrm>
      </p:grpSpPr>
      <p:sp>
        <p:nvSpPr>
          <p:cNvPr id="192" name="Google Shape;192;p35"/>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0"/>
              </a:spcAft>
              <a:buSzPts val="1400"/>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93" name="Google Shape;193;p35"/>
          <p:cNvSpPr txBox="1">
            <a:spLocks noGrp="1"/>
          </p:cNvSpPr>
          <p:nvPr>
            <p:ph type="subTitle" idx="1"/>
          </p:nvPr>
        </p:nvSpPr>
        <p:spPr>
          <a:xfrm>
            <a:off x="1143000" y="2701528"/>
            <a:ext cx="6858000" cy="1241700"/>
          </a:xfrm>
          <a:prstGeom prst="rect">
            <a:avLst/>
          </a:prstGeom>
          <a:noFill/>
          <a:ln>
            <a:noFill/>
          </a:ln>
        </p:spPr>
        <p:txBody>
          <a:bodyPr spcFirstLastPara="1" wrap="square" lIns="91425" tIns="91425" rIns="91425" bIns="91425" anchor="t" anchorCtr="0">
            <a:noAutofit/>
          </a:bodyPr>
          <a:lstStyle>
            <a:lvl1pPr marR="0" lvl="0" algn="ctr" rtl="0">
              <a:lnSpc>
                <a:spcPct val="90000"/>
              </a:lnSpc>
              <a:spcBef>
                <a:spcPts val="750"/>
              </a:spcBef>
              <a:spcAft>
                <a:spcPts val="0"/>
              </a:spcAft>
              <a:buClr>
                <a:schemeClr val="dk1"/>
              </a:buClr>
              <a:buSzPts val="21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8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50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3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3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94" name="Google Shape;194;p35"/>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95" name="Google Shape;195;p35"/>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SzPts val="1400"/>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96" name="Google Shape;196;p3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ailu"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81000" rtl="0">
              <a:spcBef>
                <a:spcPts val="1000"/>
              </a:spcBef>
              <a:spcAft>
                <a:spcPts val="0"/>
              </a:spcAft>
              <a:buSzPts val="2400"/>
              <a:buChar char="●"/>
              <a:defRPr/>
            </a:lvl1pPr>
            <a:lvl2pPr marL="914400" lvl="1" indent="-355600" rtl="0">
              <a:spcBef>
                <a:spcPts val="0"/>
              </a:spcBef>
              <a:spcAft>
                <a:spcPts val="0"/>
              </a:spcAft>
              <a:buSzPts val="2000"/>
              <a:buChar char="○"/>
              <a:defRPr/>
            </a:lvl2pPr>
            <a:lvl3pPr marL="1371600" lvl="2" indent="-342900" rtl="0">
              <a:spcBef>
                <a:spcPts val="0"/>
              </a:spcBef>
              <a:spcAft>
                <a:spcPts val="0"/>
              </a:spcAft>
              <a:buSzPts val="1800"/>
              <a:buChar char="■"/>
              <a:defRPr/>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81000" rtl="0">
              <a:spcBef>
                <a:spcPts val="1000"/>
              </a:spcBef>
              <a:spcAft>
                <a:spcPts val="0"/>
              </a:spcAft>
              <a:buSzPts val="2400"/>
              <a:buChar char="●"/>
              <a:defRPr/>
            </a:lvl1pPr>
            <a:lvl2pPr marL="914400" lvl="1" indent="-355600" rtl="0">
              <a:spcBef>
                <a:spcPts val="0"/>
              </a:spcBef>
              <a:spcAft>
                <a:spcPts val="0"/>
              </a:spcAft>
              <a:buSzPts val="2000"/>
              <a:buChar char="○"/>
              <a:defRPr/>
            </a:lvl2pPr>
            <a:lvl3pPr marL="1371600" lvl="2" indent="-342900" rtl="0">
              <a:spcBef>
                <a:spcPts val="0"/>
              </a:spcBef>
              <a:spcAft>
                <a:spcPts val="0"/>
              </a:spcAft>
              <a:buSzPts val="1800"/>
              <a:buChar char="■"/>
              <a:defRPr/>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pic>
        <p:nvPicPr>
          <p:cNvPr id="24" name="Google Shape;24;p5"/>
          <p:cNvPicPr preferRelativeResize="0"/>
          <p:nvPr/>
        </p:nvPicPr>
        <p:blipFill rotWithShape="1">
          <a:blip r:embed="rId2">
            <a:alphaModFix/>
          </a:blip>
          <a:srcRect l="19" r="9"/>
          <a:stretch/>
        </p:blipFill>
        <p:spPr>
          <a:xfrm>
            <a:off x="8149625" y="189550"/>
            <a:ext cx="852652" cy="8346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ksti ja kuva oikea">
  <p:cSld name="ONE_COLUMN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190800"/>
            <a:ext cx="7743600" cy="9612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 name="Google Shape;27;p6"/>
          <p:cNvSpPr txBox="1">
            <a:spLocks noGrp="1"/>
          </p:cNvSpPr>
          <p:nvPr>
            <p:ph type="body" idx="1"/>
          </p:nvPr>
        </p:nvSpPr>
        <p:spPr>
          <a:xfrm>
            <a:off x="311700" y="1152000"/>
            <a:ext cx="4539600" cy="3179400"/>
          </a:xfrm>
          <a:prstGeom prst="rect">
            <a:avLst/>
          </a:prstGeom>
        </p:spPr>
        <p:txBody>
          <a:bodyPr spcFirstLastPara="1" wrap="square" lIns="91425" tIns="91425" rIns="91425" bIns="91425" anchor="t" anchorCtr="0">
            <a:noAutofit/>
          </a:bodyPr>
          <a:lstStyle>
            <a:lvl1pPr marL="457200" lvl="0" indent="-381000" rtl="0">
              <a:spcBef>
                <a:spcPts val="1000"/>
              </a:spcBef>
              <a:spcAft>
                <a:spcPts val="0"/>
              </a:spcAft>
              <a:buSzPts val="2400"/>
              <a:buChar char="●"/>
              <a:defRPr/>
            </a:lvl1pPr>
            <a:lvl2pPr marL="914400" lvl="1" indent="-342900" rtl="0">
              <a:spcBef>
                <a:spcPts val="0"/>
              </a:spcBef>
              <a:spcAft>
                <a:spcPts val="0"/>
              </a:spcAft>
              <a:buSzPts val="1800"/>
              <a:buChar char="○"/>
              <a:defRPr sz="18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pic>
        <p:nvPicPr>
          <p:cNvPr id="28" name="Google Shape;28;p6"/>
          <p:cNvPicPr preferRelativeResize="0"/>
          <p:nvPr/>
        </p:nvPicPr>
        <p:blipFill rotWithShape="1">
          <a:blip r:embed="rId2">
            <a:alphaModFix/>
          </a:blip>
          <a:srcRect l="19" r="9"/>
          <a:stretch/>
        </p:blipFill>
        <p:spPr>
          <a:xfrm>
            <a:off x="8149625" y="189550"/>
            <a:ext cx="852652" cy="8346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so kuva ja kuvateksti">
  <p:cSld name="CAPTION_ONLY">
    <p:spTree>
      <p:nvGrpSpPr>
        <p:cNvPr id="1" name="Shape 29"/>
        <p:cNvGrpSpPr/>
        <p:nvPr/>
      </p:nvGrpSpPr>
      <p:grpSpPr>
        <a:xfrm>
          <a:off x="0" y="0"/>
          <a:ext cx="0" cy="0"/>
          <a:chOff x="0" y="0"/>
          <a:chExt cx="0" cy="0"/>
        </a:xfrm>
      </p:grpSpPr>
      <p:sp>
        <p:nvSpPr>
          <p:cNvPr id="30" name="Google Shape;30;p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1000"/>
              </a:spcBef>
              <a:spcAft>
                <a:spcPts val="0"/>
              </a:spcAft>
              <a:buSzPts val="2400"/>
              <a:buNone/>
              <a:defRPr/>
            </a:lvl1pPr>
          </a:lstStyle>
          <a:p>
            <a:endParaRPr/>
          </a:p>
        </p:txBody>
      </p:sp>
      <p:pic>
        <p:nvPicPr>
          <p:cNvPr id="31" name="Google Shape;31;p7"/>
          <p:cNvPicPr preferRelativeResize="0"/>
          <p:nvPr/>
        </p:nvPicPr>
        <p:blipFill rotWithShape="1">
          <a:blip r:embed="rId2">
            <a:alphaModFix/>
          </a:blip>
          <a:srcRect l="19" r="9"/>
          <a:stretch/>
        </p:blipFill>
        <p:spPr>
          <a:xfrm>
            <a:off x="8149625" y="189550"/>
            <a:ext cx="852652" cy="83463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elkkä yläotsikko">
  <p:cSld name="CUSTOM">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4" name="Google Shape;34;p8"/>
          <p:cNvPicPr preferRelativeResize="0"/>
          <p:nvPr/>
        </p:nvPicPr>
        <p:blipFill rotWithShape="1">
          <a:blip r:embed="rId2">
            <a:alphaModFix/>
          </a:blip>
          <a:srcRect l="19" r="9"/>
          <a:stretch/>
        </p:blipFill>
        <p:spPr>
          <a:xfrm>
            <a:off x="8149625" y="189550"/>
            <a:ext cx="852652" cy="8346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
        <p:cNvGrpSpPr/>
        <p:nvPr/>
      </p:nvGrpSpPr>
      <p:grpSpPr>
        <a:xfrm>
          <a:off x="0" y="0"/>
          <a:ext cx="0" cy="0"/>
          <a:chOff x="0" y="0"/>
          <a:chExt cx="0" cy="0"/>
        </a:xfrm>
      </p:grpSpPr>
      <p:sp>
        <p:nvSpPr>
          <p:cNvPr id="36" name="Google Shape;36;p9"/>
          <p:cNvSpPr txBox="1">
            <a:spLocks noGrp="1"/>
          </p:cNvSpPr>
          <p:nvPr>
            <p:ph type="title" hasCustomPrompt="1"/>
          </p:nvPr>
        </p:nvSpPr>
        <p:spPr>
          <a:xfrm>
            <a:off x="1659600" y="1038975"/>
            <a:ext cx="58248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pic>
        <p:nvPicPr>
          <p:cNvPr id="37" name="Google Shape;37;p9"/>
          <p:cNvPicPr preferRelativeResize="0"/>
          <p:nvPr/>
        </p:nvPicPr>
        <p:blipFill rotWithShape="1">
          <a:blip r:embed="rId2">
            <a:alphaModFix/>
          </a:blip>
          <a:srcRect l="19" r="9"/>
          <a:stretch/>
        </p:blipFill>
        <p:spPr>
          <a:xfrm>
            <a:off x="8149625" y="189550"/>
            <a:ext cx="852652" cy="83463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pic>
        <p:nvPicPr>
          <p:cNvPr id="39" name="Google Shape;39;p10"/>
          <p:cNvPicPr preferRelativeResize="0"/>
          <p:nvPr/>
        </p:nvPicPr>
        <p:blipFill rotWithShape="1">
          <a:blip r:embed="rId2">
            <a:alphaModFix/>
          </a:blip>
          <a:srcRect l="19" r="9"/>
          <a:stretch/>
        </p:blipFill>
        <p:spPr>
          <a:xfrm>
            <a:off x="8149625" y="189550"/>
            <a:ext cx="852652" cy="8346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4.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89550"/>
            <a:ext cx="7744500" cy="963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065F7C"/>
              </a:buClr>
              <a:buSzPts val="3300"/>
              <a:buFont typeface="Lato"/>
              <a:buNone/>
              <a:defRPr sz="3300" b="1">
                <a:solidFill>
                  <a:srgbClr val="065F7C"/>
                </a:solidFill>
                <a:latin typeface="Lato"/>
                <a:ea typeface="Lato"/>
                <a:cs typeface="Lato"/>
                <a:sym typeface="Lato"/>
              </a:defRPr>
            </a:lvl1pPr>
            <a:lvl2pPr lvl="1"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2pPr>
            <a:lvl3pPr lvl="2"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3pPr>
            <a:lvl4pPr lvl="3"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4pPr>
            <a:lvl5pPr lvl="4"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5pPr>
            <a:lvl6pPr lvl="5"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6pPr>
            <a:lvl7pPr lvl="6"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7pPr>
            <a:lvl8pPr lvl="7"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8pPr>
            <a:lvl9pPr lvl="8"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9pPr>
          </a:lstStyle>
          <a:p>
            <a:endParaRPr/>
          </a:p>
        </p:txBody>
      </p:sp>
      <p:sp>
        <p:nvSpPr>
          <p:cNvPr id="7" name="Google Shape;7;p1"/>
          <p:cNvSpPr txBox="1">
            <a:spLocks noGrp="1"/>
          </p:cNvSpPr>
          <p:nvPr>
            <p:ph type="body" idx="1"/>
          </p:nvPr>
        </p:nvSpPr>
        <p:spPr>
          <a:xfrm>
            <a:off x="311700" y="1152550"/>
            <a:ext cx="8520600" cy="3629400"/>
          </a:xfrm>
          <a:prstGeom prst="rect">
            <a:avLst/>
          </a:prstGeom>
          <a:noFill/>
          <a:ln>
            <a:noFill/>
          </a:ln>
        </p:spPr>
        <p:txBody>
          <a:bodyPr spcFirstLastPara="1" wrap="square" lIns="91425" tIns="91425" rIns="91425" bIns="91425" anchor="t" anchorCtr="0">
            <a:noAutofit/>
          </a:bodyPr>
          <a:lstStyle>
            <a:lvl1pPr marL="457200" lvl="0" indent="-381000" rtl="0">
              <a:lnSpc>
                <a:spcPct val="150000"/>
              </a:lnSpc>
              <a:spcBef>
                <a:spcPts val="1000"/>
              </a:spcBef>
              <a:spcAft>
                <a:spcPts val="0"/>
              </a:spcAft>
              <a:buSzPts val="2400"/>
              <a:buFont typeface="Lato"/>
              <a:buChar char="●"/>
              <a:defRPr sz="2400">
                <a:latin typeface="Lato"/>
                <a:ea typeface="Lato"/>
                <a:cs typeface="Lato"/>
                <a:sym typeface="Lato"/>
              </a:defRPr>
            </a:lvl1pPr>
            <a:lvl2pPr marL="914400" lvl="1" indent="-355600" rtl="0">
              <a:lnSpc>
                <a:spcPct val="150000"/>
              </a:lnSpc>
              <a:spcBef>
                <a:spcPts val="0"/>
              </a:spcBef>
              <a:spcAft>
                <a:spcPts val="0"/>
              </a:spcAft>
              <a:buSzPts val="2000"/>
              <a:buFont typeface="Lato"/>
              <a:buChar char="○"/>
              <a:defRPr sz="2000">
                <a:latin typeface="Lato"/>
                <a:ea typeface="Lato"/>
                <a:cs typeface="Lato"/>
                <a:sym typeface="Lato"/>
              </a:defRPr>
            </a:lvl2pPr>
            <a:lvl3pPr marL="1371600" lvl="2" indent="-342900" rtl="0">
              <a:lnSpc>
                <a:spcPct val="150000"/>
              </a:lnSpc>
              <a:spcBef>
                <a:spcPts val="0"/>
              </a:spcBef>
              <a:spcAft>
                <a:spcPts val="0"/>
              </a:spcAft>
              <a:buSzPts val="1800"/>
              <a:buFont typeface="Lato"/>
              <a:buChar char="■"/>
              <a:defRPr sz="1800">
                <a:latin typeface="Lato"/>
                <a:ea typeface="Lato"/>
                <a:cs typeface="Lato"/>
                <a:sym typeface="Lato"/>
              </a:defRPr>
            </a:lvl3pPr>
            <a:lvl4pPr marL="1828800" lvl="3" indent="-317500" rtl="0">
              <a:lnSpc>
                <a:spcPct val="150000"/>
              </a:lnSpc>
              <a:spcBef>
                <a:spcPts val="0"/>
              </a:spcBef>
              <a:spcAft>
                <a:spcPts val="0"/>
              </a:spcAft>
              <a:buSzPts val="1400"/>
              <a:buFont typeface="Lato"/>
              <a:buChar char="●"/>
              <a:defRPr>
                <a:latin typeface="Lato"/>
                <a:ea typeface="Lato"/>
                <a:cs typeface="Lato"/>
                <a:sym typeface="Lato"/>
              </a:defRPr>
            </a:lvl4pPr>
            <a:lvl5pPr marL="2286000" lvl="4" indent="-317500" rtl="0">
              <a:lnSpc>
                <a:spcPct val="150000"/>
              </a:lnSpc>
              <a:spcBef>
                <a:spcPts val="0"/>
              </a:spcBef>
              <a:spcAft>
                <a:spcPts val="0"/>
              </a:spcAft>
              <a:buSzPts val="1400"/>
              <a:buFont typeface="Lato"/>
              <a:buChar char="○"/>
              <a:defRPr>
                <a:latin typeface="Lato"/>
                <a:ea typeface="Lato"/>
                <a:cs typeface="Lato"/>
                <a:sym typeface="Lato"/>
              </a:defRPr>
            </a:lvl5pPr>
            <a:lvl6pPr marL="2743200" lvl="5" indent="-317500" rtl="0">
              <a:lnSpc>
                <a:spcPct val="150000"/>
              </a:lnSpc>
              <a:spcBef>
                <a:spcPts val="0"/>
              </a:spcBef>
              <a:spcAft>
                <a:spcPts val="0"/>
              </a:spcAft>
              <a:buSzPts val="1400"/>
              <a:buFont typeface="Lato"/>
              <a:buChar char="■"/>
              <a:defRPr>
                <a:latin typeface="Lato"/>
                <a:ea typeface="Lato"/>
                <a:cs typeface="Lato"/>
                <a:sym typeface="Lato"/>
              </a:defRPr>
            </a:lvl6pPr>
            <a:lvl7pPr marL="3200400" lvl="6" indent="-317500" rtl="0">
              <a:lnSpc>
                <a:spcPct val="150000"/>
              </a:lnSpc>
              <a:spcBef>
                <a:spcPts val="0"/>
              </a:spcBef>
              <a:spcAft>
                <a:spcPts val="0"/>
              </a:spcAft>
              <a:buSzPts val="1400"/>
              <a:buFont typeface="Lato"/>
              <a:buChar char="●"/>
              <a:defRPr>
                <a:latin typeface="Lato"/>
                <a:ea typeface="Lato"/>
                <a:cs typeface="Lato"/>
                <a:sym typeface="Lato"/>
              </a:defRPr>
            </a:lvl7pPr>
            <a:lvl8pPr marL="3657600" lvl="7" indent="-317500" rtl="0">
              <a:lnSpc>
                <a:spcPct val="150000"/>
              </a:lnSpc>
              <a:spcBef>
                <a:spcPts val="0"/>
              </a:spcBef>
              <a:spcAft>
                <a:spcPts val="0"/>
              </a:spcAft>
              <a:buSzPts val="1400"/>
              <a:buFont typeface="Lato"/>
              <a:buChar char="○"/>
              <a:defRPr>
                <a:latin typeface="Lato"/>
                <a:ea typeface="Lato"/>
                <a:cs typeface="Lato"/>
                <a:sym typeface="Lato"/>
              </a:defRPr>
            </a:lvl8pPr>
            <a:lvl9pPr marL="4114800" lvl="8" indent="-317500" rtl="0">
              <a:lnSpc>
                <a:spcPct val="150000"/>
              </a:lnSpc>
              <a:spcBef>
                <a:spcPts val="0"/>
              </a:spcBef>
              <a:spcAft>
                <a:spcPts val="0"/>
              </a:spcAft>
              <a:buSzPts val="1400"/>
              <a:buFont typeface="Lato"/>
              <a:buChar char="■"/>
              <a:defRPr>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55" name="Google Shape;55;p13"/>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56" name="Google Shape;56;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30" name="Google Shape;130;p25"/>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98989"/>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800" b="0" i="0" u="none" strike="noStrike" cap="none">
                <a:solidFill>
                  <a:schemeClr val="lt1"/>
                </a:solidFill>
                <a:latin typeface="Arial Narrow"/>
                <a:ea typeface="Arial Narrow"/>
                <a:cs typeface="Arial Narrow"/>
                <a:sym typeface="Arial Narrow"/>
              </a:defRPr>
            </a:lvl9pPr>
          </a:lstStyle>
          <a:p>
            <a:endParaRPr/>
          </a:p>
        </p:txBody>
      </p:sp>
      <p:sp>
        <p:nvSpPr>
          <p:cNvPr id="131" name="Google Shape;131;p2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898989"/>
              </a:buClr>
              <a:buSzPts val="900"/>
              <a:buFont typeface="Arial Narrow"/>
              <a:buNone/>
              <a:defRPr sz="900" b="0"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fi"/>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oll.fi/liikkuva-korkeakoulu/juili/"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oll.fi/koulutukset/korkeakoululiikunnan-tietopankki/"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a:spLocks noGrp="1"/>
          </p:cNvSpPr>
          <p:nvPr>
            <p:ph type="ctrTitle"/>
          </p:nvPr>
        </p:nvSpPr>
        <p:spPr>
          <a:xfrm>
            <a:off x="311708" y="744575"/>
            <a:ext cx="8520600" cy="205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sz="4500"/>
              <a:t>Liikuntatuutorointipäivä 16.2.2021</a:t>
            </a:r>
            <a:endParaRPr sz="4500"/>
          </a:p>
        </p:txBody>
      </p:sp>
      <p:sp>
        <p:nvSpPr>
          <p:cNvPr id="202" name="Google Shape;202;p36"/>
          <p:cNvSpPr txBox="1">
            <a:spLocks noGrp="1"/>
          </p:cNvSpPr>
          <p:nvPr>
            <p:ph type="subTitle" idx="1"/>
          </p:nvPr>
        </p:nvSpPr>
        <p:spPr>
          <a:xfrm>
            <a:off x="4800300" y="3762225"/>
            <a:ext cx="4032000" cy="1155600"/>
          </a:xfrm>
          <a:prstGeom prst="rect">
            <a:avLst/>
          </a:prstGeom>
        </p:spPr>
        <p:txBody>
          <a:bodyPr spcFirstLastPara="1" wrap="square" lIns="91425" tIns="91425" rIns="91425" bIns="91425" anchor="b" anchorCtr="0">
            <a:noAutofit/>
          </a:bodyPr>
          <a:lstStyle/>
          <a:p>
            <a:pPr marL="0" lvl="0" indent="0" algn="r" rtl="0">
              <a:spcBef>
                <a:spcPts val="1000"/>
              </a:spcBef>
              <a:spcAft>
                <a:spcPts val="0"/>
              </a:spcAft>
              <a:buNone/>
            </a:pPr>
            <a:r>
              <a:rPr lang="fi"/>
              <a:t>Anni Liina Ikonen</a:t>
            </a:r>
            <a:endParaRPr/>
          </a:p>
          <a:p>
            <a:pPr marL="0" lvl="0" indent="0" algn="r" rtl="0">
              <a:spcBef>
                <a:spcPts val="1000"/>
              </a:spcBef>
              <a:spcAft>
                <a:spcPts val="0"/>
              </a:spcAft>
              <a:buNone/>
            </a:pPr>
            <a:r>
              <a:rPr lang="fi"/>
              <a:t>Jorma Alastalo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7"/>
        <p:cNvGrpSpPr/>
        <p:nvPr/>
      </p:nvGrpSpPr>
      <p:grpSpPr>
        <a:xfrm>
          <a:off x="0" y="0"/>
          <a:ext cx="0" cy="0"/>
          <a:chOff x="0" y="0"/>
          <a:chExt cx="0" cy="0"/>
        </a:xfrm>
      </p:grpSpPr>
      <p:sp>
        <p:nvSpPr>
          <p:cNvPr id="298" name="Google Shape;298;p50"/>
          <p:cNvSpPr txBox="1">
            <a:spLocks noGrp="1"/>
          </p:cNvSpPr>
          <p:nvPr>
            <p:ph type="body" idx="1"/>
          </p:nvPr>
        </p:nvSpPr>
        <p:spPr>
          <a:xfrm>
            <a:off x="456400" y="347250"/>
            <a:ext cx="1872900" cy="1389000"/>
          </a:xfrm>
          <a:prstGeom prst="rect">
            <a:avLst/>
          </a:prstGeom>
          <a:solidFill>
            <a:schemeClr val="accent4"/>
          </a:solidFill>
          <a:ln w="9525" cap="flat" cmpd="sng">
            <a:solidFill>
              <a:srgbClr val="065F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1000"/>
              </a:spcBef>
              <a:spcAft>
                <a:spcPts val="0"/>
              </a:spcAft>
              <a:buNone/>
            </a:pPr>
            <a:r>
              <a:rPr lang="fi" sz="4000">
                <a:solidFill>
                  <a:srgbClr val="065F7C"/>
                </a:solidFill>
              </a:rPr>
              <a:t>Aivan aluksi...</a:t>
            </a:r>
            <a:endParaRPr sz="4000">
              <a:solidFill>
                <a:srgbClr val="065F7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1"/>
          <p:cNvSpPr txBox="1">
            <a:spLocks noGrp="1"/>
          </p:cNvSpPr>
          <p:nvPr>
            <p:ph type="title"/>
          </p:nvPr>
        </p:nvSpPr>
        <p:spPr>
          <a:xfrm>
            <a:off x="379350" y="133031"/>
            <a:ext cx="7886700" cy="994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1400"/>
              <a:buNone/>
            </a:pPr>
            <a:r>
              <a:rPr lang="fi" b="1">
                <a:solidFill>
                  <a:srgbClr val="065F7C"/>
                </a:solidFill>
                <a:latin typeface="Lato"/>
                <a:ea typeface="Lato"/>
                <a:cs typeface="Lato"/>
                <a:sym typeface="Lato"/>
              </a:rPr>
              <a:t>Faktaa opiskelijoiden fyysisestä aktiivisuudesta</a:t>
            </a:r>
            <a:endParaRPr b="1">
              <a:solidFill>
                <a:srgbClr val="065F7C"/>
              </a:solidFill>
              <a:latin typeface="Lato"/>
              <a:ea typeface="Lato"/>
              <a:cs typeface="Lato"/>
              <a:sym typeface="Lato"/>
            </a:endParaRPr>
          </a:p>
        </p:txBody>
      </p:sp>
      <p:pic>
        <p:nvPicPr>
          <p:cNvPr id="305" name="Google Shape;305;p51"/>
          <p:cNvPicPr preferRelativeResize="0"/>
          <p:nvPr/>
        </p:nvPicPr>
        <p:blipFill rotWithShape="1">
          <a:blip r:embed="rId3">
            <a:alphaModFix/>
          </a:blip>
          <a:srcRect/>
          <a:stretch/>
        </p:blipFill>
        <p:spPr>
          <a:xfrm>
            <a:off x="197675" y="1127306"/>
            <a:ext cx="4413901" cy="2120663"/>
          </a:xfrm>
          <a:prstGeom prst="rect">
            <a:avLst/>
          </a:prstGeom>
          <a:noFill/>
          <a:ln>
            <a:noFill/>
          </a:ln>
        </p:spPr>
      </p:pic>
      <p:pic>
        <p:nvPicPr>
          <p:cNvPr id="306" name="Google Shape;306;p51"/>
          <p:cNvPicPr preferRelativeResize="0"/>
          <p:nvPr/>
        </p:nvPicPr>
        <p:blipFill rotWithShape="1">
          <a:blip r:embed="rId4">
            <a:alphaModFix/>
          </a:blip>
          <a:srcRect/>
          <a:stretch/>
        </p:blipFill>
        <p:spPr>
          <a:xfrm>
            <a:off x="4656613" y="1089589"/>
            <a:ext cx="3777875" cy="2593760"/>
          </a:xfrm>
          <a:prstGeom prst="rect">
            <a:avLst/>
          </a:prstGeom>
          <a:noFill/>
          <a:ln>
            <a:noFill/>
          </a:ln>
        </p:spPr>
      </p:pic>
      <p:sp>
        <p:nvSpPr>
          <p:cNvPr id="307" name="Google Shape;307;p51"/>
          <p:cNvSpPr txBox="1"/>
          <p:nvPr/>
        </p:nvSpPr>
        <p:spPr>
          <a:xfrm>
            <a:off x="2451763" y="2273481"/>
            <a:ext cx="1930200" cy="36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 sz="2400" b="1" i="0" u="none" strike="noStrike" cap="none">
                <a:solidFill>
                  <a:srgbClr val="FFFF00"/>
                </a:solidFill>
                <a:latin typeface="Lato"/>
                <a:ea typeface="Lato"/>
                <a:cs typeface="Lato"/>
                <a:sym typeface="Lato"/>
              </a:rPr>
              <a:t>yli 10 tuntia!</a:t>
            </a:r>
            <a:endParaRPr sz="2400" b="1" i="0" u="none" strike="noStrike" cap="none">
              <a:solidFill>
                <a:srgbClr val="FFFF00"/>
              </a:solidFill>
              <a:latin typeface="Lato"/>
              <a:ea typeface="Lato"/>
              <a:cs typeface="Lato"/>
              <a:sym typeface="Lato"/>
            </a:endParaRPr>
          </a:p>
        </p:txBody>
      </p:sp>
      <p:sp>
        <p:nvSpPr>
          <p:cNvPr id="308" name="Google Shape;308;p51"/>
          <p:cNvSpPr txBox="1"/>
          <p:nvPr/>
        </p:nvSpPr>
        <p:spPr>
          <a:xfrm>
            <a:off x="4949650" y="1774847"/>
            <a:ext cx="3251100" cy="106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 sz="2400" b="1" i="0" u="none" strike="noStrike" cap="none">
                <a:solidFill>
                  <a:srgbClr val="FFFFFF"/>
                </a:solidFill>
                <a:latin typeface="Lato"/>
                <a:ea typeface="Lato"/>
                <a:cs typeface="Lato"/>
                <a:sym typeface="Lato"/>
              </a:rPr>
              <a:t>Opiskelijoista noin 67 % liikkuu terveytensä kannalta liian vähän</a:t>
            </a:r>
            <a:endParaRPr sz="2400" b="1" i="0" u="none" strike="noStrike" cap="none">
              <a:solidFill>
                <a:srgbClr val="FFFFFF"/>
              </a:solidFill>
              <a:latin typeface="Lato"/>
              <a:ea typeface="Lato"/>
              <a:cs typeface="Lato"/>
              <a:sym typeface="Lato"/>
            </a:endParaRPr>
          </a:p>
        </p:txBody>
      </p:sp>
      <p:pic>
        <p:nvPicPr>
          <p:cNvPr id="309" name="Google Shape;309;p51"/>
          <p:cNvPicPr preferRelativeResize="0"/>
          <p:nvPr/>
        </p:nvPicPr>
        <p:blipFill rotWithShape="1">
          <a:blip r:embed="rId5">
            <a:alphaModFix/>
          </a:blip>
          <a:srcRect/>
          <a:stretch/>
        </p:blipFill>
        <p:spPr>
          <a:xfrm>
            <a:off x="1440488" y="3327056"/>
            <a:ext cx="3952725" cy="1853644"/>
          </a:xfrm>
          <a:prstGeom prst="rect">
            <a:avLst/>
          </a:prstGeom>
          <a:noFill/>
          <a:ln>
            <a:noFill/>
          </a:ln>
        </p:spPr>
      </p:pic>
      <p:sp>
        <p:nvSpPr>
          <p:cNvPr id="310" name="Google Shape;310;p51"/>
          <p:cNvSpPr txBox="1"/>
          <p:nvPr/>
        </p:nvSpPr>
        <p:spPr>
          <a:xfrm>
            <a:off x="2082600" y="3327049"/>
            <a:ext cx="2993400" cy="116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i" sz="1800" b="1" i="0" u="none" strike="noStrike" cap="none">
                <a:solidFill>
                  <a:srgbClr val="FFFFFF"/>
                </a:solidFill>
                <a:latin typeface="Lato"/>
                <a:ea typeface="Lato"/>
                <a:cs typeface="Lato"/>
                <a:sym typeface="Lato"/>
              </a:rPr>
              <a:t>Huomion arvoista tässä kuviossa: vaikka liikkuisit täyttäen terveysliikuntasuositukset, se ei kompensoi liiallista istumista</a:t>
            </a:r>
            <a:endParaRPr sz="1800" b="1" i="0" u="none" strike="noStrike" cap="none">
              <a:solidFill>
                <a:srgbClr val="FFFFFF"/>
              </a:solidFill>
              <a:latin typeface="Lato"/>
              <a:ea typeface="Lato"/>
              <a:cs typeface="Lato"/>
              <a:sym typeface="Lato"/>
            </a:endParaRPr>
          </a:p>
        </p:txBody>
      </p:sp>
      <p:sp>
        <p:nvSpPr>
          <p:cNvPr id="311" name="Google Shape;311;p51"/>
          <p:cNvSpPr txBox="1"/>
          <p:nvPr/>
        </p:nvSpPr>
        <p:spPr>
          <a:xfrm>
            <a:off x="744700" y="1584662"/>
            <a:ext cx="3423600" cy="90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 sz="2400" b="1" i="0" u="none" strike="noStrike" cap="none">
                <a:solidFill>
                  <a:srgbClr val="FFFFFF"/>
                </a:solidFill>
                <a:latin typeface="Lato"/>
                <a:ea typeface="Lato"/>
                <a:cs typeface="Lato"/>
                <a:sym typeface="Lato"/>
              </a:rPr>
              <a:t>Korkeakouluopiskelijat istuvat päivittäin keskimäärin</a:t>
            </a:r>
            <a:endParaRPr sz="2400" b="1" i="0" u="none" strike="noStrike" cap="none">
              <a:solidFill>
                <a:srgbClr val="FFFFFF"/>
              </a:solidFill>
              <a:latin typeface="Lato"/>
              <a:ea typeface="Lato"/>
              <a:cs typeface="Lato"/>
              <a:sym typeface="Lato"/>
            </a:endParaRPr>
          </a:p>
        </p:txBody>
      </p:sp>
      <p:pic>
        <p:nvPicPr>
          <p:cNvPr id="312" name="Google Shape;312;p51"/>
          <p:cNvPicPr preferRelativeResize="0"/>
          <p:nvPr/>
        </p:nvPicPr>
        <p:blipFill rotWithShape="1">
          <a:blip r:embed="rId3">
            <a:alphaModFix/>
          </a:blip>
          <a:srcRect/>
          <a:stretch/>
        </p:blipFill>
        <p:spPr>
          <a:xfrm>
            <a:off x="5833000" y="3804869"/>
            <a:ext cx="2676265" cy="1285818"/>
          </a:xfrm>
          <a:prstGeom prst="rect">
            <a:avLst/>
          </a:prstGeom>
          <a:noFill/>
          <a:ln>
            <a:noFill/>
          </a:ln>
        </p:spPr>
      </p:pic>
      <p:sp>
        <p:nvSpPr>
          <p:cNvPr id="313" name="Google Shape;313;p51"/>
          <p:cNvSpPr txBox="1"/>
          <p:nvPr/>
        </p:nvSpPr>
        <p:spPr>
          <a:xfrm>
            <a:off x="6065763" y="3959431"/>
            <a:ext cx="2443500" cy="58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i" sz="1600" b="1" i="0" u="none" strike="noStrike" cap="none">
                <a:solidFill>
                  <a:srgbClr val="FFFF00"/>
                </a:solidFill>
                <a:latin typeface="Lato"/>
                <a:ea typeface="Lato"/>
                <a:cs typeface="Lato"/>
                <a:sym typeface="Lato"/>
              </a:rPr>
              <a:t>AMK-opiskelijoilla enemmän haasteita kuin yliopisto-opiskelijoilla!</a:t>
            </a:r>
            <a:endParaRPr sz="1600" b="1" i="0" u="none" strike="noStrike" cap="none">
              <a:solidFill>
                <a:srgbClr val="FFFF00"/>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Effect transition="in" filter="fade">
                                      <p:cBhvr>
                                        <p:cTn id="11" dur="1"/>
                                        <p:tgtEl>
                                          <p:spTgt spid="306"/>
                                        </p:tgtEl>
                                      </p:cBhvr>
                                    </p:animEffect>
                                  </p:childTnLst>
                                </p:cTn>
                              </p:par>
                              <p:par>
                                <p:cTn id="12" presetID="10" presetClass="entr" presetSubtype="0" fill="hold" nodeType="withEffect">
                                  <p:stCondLst>
                                    <p:cond delay="0"/>
                                  </p:stCondLst>
                                  <p:childTnLst>
                                    <p:set>
                                      <p:cBhvr>
                                        <p:cTn id="13" dur="1" fill="hold">
                                          <p:stCondLst>
                                            <p:cond delay="0"/>
                                          </p:stCondLst>
                                        </p:cTn>
                                        <p:tgtEl>
                                          <p:spTgt spid="308"/>
                                        </p:tgtEl>
                                        <p:attrNameLst>
                                          <p:attrName>style.visibility</p:attrName>
                                        </p:attrNameLst>
                                      </p:cBhvr>
                                      <p:to>
                                        <p:strVal val="visible"/>
                                      </p:to>
                                    </p:set>
                                    <p:animEffect transition="in" filter="fade">
                                      <p:cBhvr>
                                        <p:cTn id="14" dur="1"/>
                                        <p:tgtEl>
                                          <p:spTgt spid="30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9"/>
                                        </p:tgtEl>
                                        <p:attrNameLst>
                                          <p:attrName>style.visibility</p:attrName>
                                        </p:attrNameLst>
                                      </p:cBhvr>
                                      <p:to>
                                        <p:strVal val="visible"/>
                                      </p:to>
                                    </p:set>
                                    <p:animEffect transition="in" filter="fade">
                                      <p:cBhvr>
                                        <p:cTn id="19" dur="1"/>
                                        <p:tgtEl>
                                          <p:spTgt spid="309"/>
                                        </p:tgtEl>
                                      </p:cBhvr>
                                    </p:animEffect>
                                  </p:childTnLst>
                                </p:cTn>
                              </p:par>
                              <p:par>
                                <p:cTn id="20" presetID="10" presetClass="entr" presetSubtype="0" fill="hold" nodeType="withEffect">
                                  <p:stCondLst>
                                    <p:cond delay="0"/>
                                  </p:stCondLst>
                                  <p:childTnLst>
                                    <p:set>
                                      <p:cBhvr>
                                        <p:cTn id="21" dur="1" fill="hold">
                                          <p:stCondLst>
                                            <p:cond delay="0"/>
                                          </p:stCondLst>
                                        </p:cTn>
                                        <p:tgtEl>
                                          <p:spTgt spid="310"/>
                                        </p:tgtEl>
                                        <p:attrNameLst>
                                          <p:attrName>style.visibility</p:attrName>
                                        </p:attrNameLst>
                                      </p:cBhvr>
                                      <p:to>
                                        <p:strVal val="visible"/>
                                      </p:to>
                                    </p:set>
                                    <p:animEffect transition="in" filter="fade">
                                      <p:cBhvr>
                                        <p:cTn id="22" dur="1"/>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2"/>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a:t>Mikä asettaa </a:t>
            </a:r>
            <a:r>
              <a:rPr lang="fi" u="sng">
                <a:solidFill>
                  <a:srgbClr val="A72A1E"/>
                </a:solidFill>
              </a:rPr>
              <a:t>haasteita</a:t>
            </a:r>
            <a:r>
              <a:rPr lang="fi"/>
              <a:t> liikkumiselle?</a:t>
            </a:r>
            <a:endParaRPr/>
          </a:p>
        </p:txBody>
      </p:sp>
      <p:sp>
        <p:nvSpPr>
          <p:cNvPr id="319" name="Google Shape;319;p5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1000"/>
              </a:spcBef>
              <a:spcAft>
                <a:spcPts val="0"/>
              </a:spcAft>
              <a:buClr>
                <a:srgbClr val="065F7C"/>
              </a:buClr>
              <a:buSzPts val="2400"/>
              <a:buChar char="●"/>
            </a:pPr>
            <a:r>
              <a:rPr lang="fi">
                <a:solidFill>
                  <a:srgbClr val="065F7C"/>
                </a:solidFill>
              </a:rPr>
              <a:t>Kiireen tuottama fyysinen passiivisuus.</a:t>
            </a:r>
            <a:endParaRPr>
              <a:solidFill>
                <a:srgbClr val="065F7C"/>
              </a:solidFill>
            </a:endParaRPr>
          </a:p>
          <a:p>
            <a:pPr marL="457200" lvl="0" indent="-381000" algn="l" rtl="0">
              <a:lnSpc>
                <a:spcPct val="115000"/>
              </a:lnSpc>
              <a:spcBef>
                <a:spcPts val="1000"/>
              </a:spcBef>
              <a:spcAft>
                <a:spcPts val="0"/>
              </a:spcAft>
              <a:buClr>
                <a:srgbClr val="065F7C"/>
              </a:buClr>
              <a:buSzPts val="2400"/>
              <a:buChar char="●"/>
            </a:pPr>
            <a:r>
              <a:rPr lang="fi">
                <a:solidFill>
                  <a:srgbClr val="065F7C"/>
                </a:solidFill>
              </a:rPr>
              <a:t>Kilpailevat ajanvietteet.</a:t>
            </a:r>
            <a:endParaRPr>
              <a:solidFill>
                <a:srgbClr val="065F7C"/>
              </a:solidFill>
            </a:endParaRPr>
          </a:p>
          <a:p>
            <a:pPr marL="457200" lvl="0" indent="-381000" algn="l" rtl="0">
              <a:lnSpc>
                <a:spcPct val="115000"/>
              </a:lnSpc>
              <a:spcBef>
                <a:spcPts val="1000"/>
              </a:spcBef>
              <a:spcAft>
                <a:spcPts val="0"/>
              </a:spcAft>
              <a:buClr>
                <a:srgbClr val="065F7C"/>
              </a:buClr>
              <a:buSzPts val="2400"/>
              <a:buChar char="●"/>
            </a:pPr>
            <a:r>
              <a:rPr lang="fi">
                <a:solidFill>
                  <a:srgbClr val="065F7C"/>
                </a:solidFill>
              </a:rPr>
              <a:t>Negatiiviset kokemukset ja muistot liikunnasta.</a:t>
            </a:r>
            <a:endParaRPr>
              <a:solidFill>
                <a:srgbClr val="065F7C"/>
              </a:solidFill>
            </a:endParaRPr>
          </a:p>
          <a:p>
            <a:pPr marL="457200" lvl="0" indent="-381000" algn="l" rtl="0">
              <a:lnSpc>
                <a:spcPct val="115000"/>
              </a:lnSpc>
              <a:spcBef>
                <a:spcPts val="1000"/>
              </a:spcBef>
              <a:spcAft>
                <a:spcPts val="0"/>
              </a:spcAft>
              <a:buClr>
                <a:srgbClr val="065F7C"/>
              </a:buClr>
              <a:buSzPts val="2400"/>
              <a:buChar char="●"/>
            </a:pPr>
            <a:r>
              <a:rPr lang="fi">
                <a:solidFill>
                  <a:srgbClr val="065F7C"/>
                </a:solidFill>
              </a:rPr>
              <a:t>Lähipiirissä ei liikuta.</a:t>
            </a:r>
            <a:endParaRPr>
              <a:solidFill>
                <a:srgbClr val="065F7C"/>
              </a:solidFill>
            </a:endParaRPr>
          </a:p>
        </p:txBody>
      </p:sp>
      <p:sp>
        <p:nvSpPr>
          <p:cNvPr id="320" name="Google Shape;320;p5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
              <a:t>Kuvapankkikuva kärsivästä ihmisestä.</a:t>
            </a:r>
            <a:endParaRPr/>
          </a:p>
        </p:txBody>
      </p:sp>
      <p:pic>
        <p:nvPicPr>
          <p:cNvPr id="321" name="Google Shape;321;p52"/>
          <p:cNvPicPr preferRelativeResize="0"/>
          <p:nvPr/>
        </p:nvPicPr>
        <p:blipFill>
          <a:blip r:embed="rId3">
            <a:alphaModFix/>
          </a:blip>
          <a:stretch>
            <a:fillRect/>
          </a:stretch>
        </p:blipFill>
        <p:spPr>
          <a:xfrm>
            <a:off x="4572000" y="1293550"/>
            <a:ext cx="4260300" cy="3195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53"/>
          <p:cNvPicPr preferRelativeResize="0"/>
          <p:nvPr/>
        </p:nvPicPr>
        <p:blipFill rotWithShape="1">
          <a:blip r:embed="rId3">
            <a:alphaModFix/>
          </a:blip>
          <a:srcRect/>
          <a:stretch/>
        </p:blipFill>
        <p:spPr>
          <a:xfrm>
            <a:off x="1082225" y="219487"/>
            <a:ext cx="6264724" cy="47045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4"/>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a:t>Liikuntatuutorointi pähkinänkuoressa:</a:t>
            </a:r>
            <a:endParaRPr/>
          </a:p>
        </p:txBody>
      </p:sp>
      <p:sp>
        <p:nvSpPr>
          <p:cNvPr id="332" name="Google Shape;332;p54"/>
          <p:cNvSpPr txBox="1">
            <a:spLocks noGrp="1"/>
          </p:cNvSpPr>
          <p:nvPr>
            <p:ph type="body" idx="1"/>
          </p:nvPr>
        </p:nvSpPr>
        <p:spPr>
          <a:xfrm>
            <a:off x="311700" y="1152550"/>
            <a:ext cx="8520600" cy="36294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b="1"/>
          </a:p>
          <a:p>
            <a:pPr marL="457200" lvl="0" indent="0" algn="l" rtl="0">
              <a:spcBef>
                <a:spcPts val="1000"/>
              </a:spcBef>
              <a:spcAft>
                <a:spcPts val="0"/>
              </a:spcAft>
              <a:buNone/>
            </a:pPr>
            <a:endParaRPr b="1"/>
          </a:p>
        </p:txBody>
      </p:sp>
      <p:pic>
        <p:nvPicPr>
          <p:cNvPr id="333" name="Google Shape;333;p54"/>
          <p:cNvPicPr preferRelativeResize="0"/>
          <p:nvPr/>
        </p:nvPicPr>
        <p:blipFill>
          <a:blip r:embed="rId3">
            <a:alphaModFix/>
          </a:blip>
          <a:stretch>
            <a:fillRect/>
          </a:stretch>
        </p:blipFill>
        <p:spPr>
          <a:xfrm>
            <a:off x="-934325" y="801138"/>
            <a:ext cx="10466550" cy="4332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7"/>
        <p:cNvGrpSpPr/>
        <p:nvPr/>
      </p:nvGrpSpPr>
      <p:grpSpPr>
        <a:xfrm>
          <a:off x="0" y="0"/>
          <a:ext cx="0" cy="0"/>
          <a:chOff x="0" y="0"/>
          <a:chExt cx="0" cy="0"/>
        </a:xfrm>
      </p:grpSpPr>
      <p:sp>
        <p:nvSpPr>
          <p:cNvPr id="338" name="Google Shape;338;p55"/>
          <p:cNvSpPr txBox="1">
            <a:spLocks noGrp="1"/>
          </p:cNvSpPr>
          <p:nvPr>
            <p:ph type="body" idx="1"/>
          </p:nvPr>
        </p:nvSpPr>
        <p:spPr>
          <a:xfrm>
            <a:off x="684600" y="460825"/>
            <a:ext cx="3294300" cy="1172700"/>
          </a:xfrm>
          <a:prstGeom prst="rect">
            <a:avLst/>
          </a:prstGeom>
          <a:solidFill>
            <a:schemeClr val="accent4"/>
          </a:solidFill>
          <a:ln w="9525" cap="flat" cmpd="sng">
            <a:solidFill>
              <a:srgbClr val="065F7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r>
              <a:rPr lang="fi" sz="3300" b="1">
                <a:solidFill>
                  <a:srgbClr val="065F7C"/>
                </a:solidFill>
              </a:rPr>
              <a:t>Mitä hyötyä opiskelijalle?</a:t>
            </a:r>
            <a:endParaRPr sz="3300" b="1">
              <a:solidFill>
                <a:srgbClr val="065F7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6"/>
          <p:cNvSpPr txBox="1">
            <a:spLocks noGrp="1"/>
          </p:cNvSpPr>
          <p:nvPr>
            <p:ph type="body" idx="1"/>
          </p:nvPr>
        </p:nvSpPr>
        <p:spPr>
          <a:xfrm>
            <a:off x="469975" y="323025"/>
            <a:ext cx="5998800" cy="605100"/>
          </a:xfrm>
          <a:prstGeom prst="rect">
            <a:avLst/>
          </a:prstGeom>
        </p:spPr>
        <p:txBody>
          <a:bodyPr spcFirstLastPara="1" wrap="square" lIns="91425" tIns="91425" rIns="91425" bIns="91425" anchor="ctr" anchorCtr="0">
            <a:noAutofit/>
          </a:bodyPr>
          <a:lstStyle/>
          <a:p>
            <a:pPr marL="0" lvl="0" indent="0" algn="l" rtl="0">
              <a:spcBef>
                <a:spcPts val="1000"/>
              </a:spcBef>
              <a:spcAft>
                <a:spcPts val="0"/>
              </a:spcAft>
              <a:buNone/>
            </a:pPr>
            <a:r>
              <a:rPr lang="fi">
                <a:solidFill>
                  <a:srgbClr val="065F7C"/>
                </a:solidFill>
              </a:rPr>
              <a:t>Mitä hyötyä opiskelijalle? (Terveys)</a:t>
            </a:r>
            <a:endParaRPr>
              <a:solidFill>
                <a:srgbClr val="065F7C"/>
              </a:solidFill>
            </a:endParaRPr>
          </a:p>
        </p:txBody>
      </p:sp>
      <p:grpSp>
        <p:nvGrpSpPr>
          <p:cNvPr id="344" name="Google Shape;344;p56"/>
          <p:cNvGrpSpPr/>
          <p:nvPr/>
        </p:nvGrpSpPr>
        <p:grpSpPr>
          <a:xfrm>
            <a:off x="2604900" y="1062290"/>
            <a:ext cx="3934200" cy="3933300"/>
            <a:chOff x="2604900" y="605090"/>
            <a:chExt cx="3934200" cy="3933300"/>
          </a:xfrm>
        </p:grpSpPr>
        <p:sp>
          <p:nvSpPr>
            <p:cNvPr id="345" name="Google Shape;345;p56"/>
            <p:cNvSpPr/>
            <p:nvPr/>
          </p:nvSpPr>
          <p:spPr>
            <a:xfrm>
              <a:off x="2604900" y="605090"/>
              <a:ext cx="3934200" cy="3933300"/>
            </a:xfrm>
            <a:prstGeom prst="ellips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Lato"/>
                <a:ea typeface="Lato"/>
                <a:cs typeface="Lato"/>
                <a:sym typeface="Lato"/>
              </a:endParaRPr>
            </a:p>
          </p:txBody>
        </p:sp>
        <p:sp>
          <p:nvSpPr>
            <p:cNvPr id="346" name="Google Shape;346;p56"/>
            <p:cNvSpPr txBox="1"/>
            <p:nvPr/>
          </p:nvSpPr>
          <p:spPr>
            <a:xfrm>
              <a:off x="3608400" y="687876"/>
              <a:ext cx="1927200" cy="68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rgbClr val="FFFFFF"/>
                  </a:solidFill>
                  <a:latin typeface="Lato"/>
                  <a:ea typeface="Lato"/>
                  <a:cs typeface="Lato"/>
                  <a:sym typeface="Lato"/>
                </a:rPr>
                <a:t>Ehkäisee syrjäytymistä </a:t>
              </a:r>
              <a:endParaRPr sz="1200">
                <a:solidFill>
                  <a:srgbClr val="FFFFFF"/>
                </a:solidFill>
                <a:latin typeface="Lato"/>
                <a:ea typeface="Lato"/>
                <a:cs typeface="Lato"/>
                <a:sym typeface="Lato"/>
              </a:endParaRPr>
            </a:p>
          </p:txBody>
        </p:sp>
      </p:grpSp>
      <p:grpSp>
        <p:nvGrpSpPr>
          <p:cNvPr id="347" name="Google Shape;347;p56"/>
          <p:cNvGrpSpPr/>
          <p:nvPr/>
        </p:nvGrpSpPr>
        <p:grpSpPr>
          <a:xfrm>
            <a:off x="2961450" y="1775090"/>
            <a:ext cx="3221100" cy="3220500"/>
            <a:chOff x="2961450" y="1317890"/>
            <a:chExt cx="3221100" cy="3220500"/>
          </a:xfrm>
        </p:grpSpPr>
        <p:sp>
          <p:nvSpPr>
            <p:cNvPr id="348" name="Google Shape;348;p56"/>
            <p:cNvSpPr/>
            <p:nvPr/>
          </p:nvSpPr>
          <p:spPr>
            <a:xfrm>
              <a:off x="2961450" y="1317890"/>
              <a:ext cx="3221100" cy="3220500"/>
            </a:xfrm>
            <a:prstGeom prst="ellipse">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Lato"/>
                <a:ea typeface="Lato"/>
                <a:cs typeface="Lato"/>
                <a:sym typeface="Lato"/>
              </a:endParaRPr>
            </a:p>
          </p:txBody>
        </p:sp>
        <p:sp>
          <p:nvSpPr>
            <p:cNvPr id="349" name="Google Shape;349;p56"/>
            <p:cNvSpPr txBox="1"/>
            <p:nvPr/>
          </p:nvSpPr>
          <p:spPr>
            <a:xfrm>
              <a:off x="3783000" y="1557225"/>
              <a:ext cx="15780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rgbClr val="FFFFFF"/>
                  </a:solidFill>
                  <a:latin typeface="Lato"/>
                  <a:ea typeface="Lato"/>
                  <a:cs typeface="Lato"/>
                  <a:sym typeface="Lato"/>
                </a:rPr>
                <a:t>Parantaa unta </a:t>
              </a:r>
              <a:endParaRPr sz="1200">
                <a:solidFill>
                  <a:srgbClr val="FFFFFF"/>
                </a:solidFill>
                <a:latin typeface="Lato"/>
                <a:ea typeface="Lato"/>
                <a:cs typeface="Lato"/>
                <a:sym typeface="Lato"/>
              </a:endParaRPr>
            </a:p>
          </p:txBody>
        </p:sp>
      </p:grpSp>
      <p:grpSp>
        <p:nvGrpSpPr>
          <p:cNvPr id="350" name="Google Shape;350;p56"/>
          <p:cNvGrpSpPr/>
          <p:nvPr/>
        </p:nvGrpSpPr>
        <p:grpSpPr>
          <a:xfrm>
            <a:off x="3401700" y="2654990"/>
            <a:ext cx="2340600" cy="2340600"/>
            <a:chOff x="3401700" y="2197790"/>
            <a:chExt cx="2340600" cy="2340600"/>
          </a:xfrm>
        </p:grpSpPr>
        <p:sp>
          <p:nvSpPr>
            <p:cNvPr id="351" name="Google Shape;351;p56"/>
            <p:cNvSpPr/>
            <p:nvPr/>
          </p:nvSpPr>
          <p:spPr>
            <a:xfrm>
              <a:off x="3401700" y="2197790"/>
              <a:ext cx="2340600" cy="2340600"/>
            </a:xfrm>
            <a:prstGeom prst="ellipse">
              <a:avLst/>
            </a:prstGeom>
            <a:solidFill>
              <a:srgbClr val="0B7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Lato"/>
                <a:ea typeface="Lato"/>
                <a:cs typeface="Lato"/>
                <a:sym typeface="Lato"/>
              </a:endParaRPr>
            </a:p>
          </p:txBody>
        </p:sp>
        <p:sp>
          <p:nvSpPr>
            <p:cNvPr id="352" name="Google Shape;352;p56"/>
            <p:cNvSpPr txBox="1"/>
            <p:nvPr/>
          </p:nvSpPr>
          <p:spPr>
            <a:xfrm>
              <a:off x="3833400" y="2483075"/>
              <a:ext cx="1477200" cy="53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i" sz="1200">
                  <a:solidFill>
                    <a:schemeClr val="lt1"/>
                  </a:solidFill>
                  <a:latin typeface="Lato"/>
                  <a:ea typeface="Lato"/>
                  <a:cs typeface="Lato"/>
                  <a:sym typeface="Lato"/>
                </a:rPr>
                <a:t>Lievittää stressiä</a:t>
              </a:r>
              <a:endParaRPr sz="1200">
                <a:solidFill>
                  <a:srgbClr val="FFFFFF"/>
                </a:solidFill>
                <a:latin typeface="Lato"/>
                <a:ea typeface="Lato"/>
                <a:cs typeface="Lato"/>
                <a:sym typeface="Lato"/>
              </a:endParaRPr>
            </a:p>
          </p:txBody>
        </p:sp>
      </p:grpSp>
      <p:grpSp>
        <p:nvGrpSpPr>
          <p:cNvPr id="353" name="Google Shape;353;p56"/>
          <p:cNvGrpSpPr/>
          <p:nvPr/>
        </p:nvGrpSpPr>
        <p:grpSpPr>
          <a:xfrm>
            <a:off x="3833550" y="3518390"/>
            <a:ext cx="1476900" cy="1477200"/>
            <a:chOff x="3833550" y="3061190"/>
            <a:chExt cx="1476900" cy="1477200"/>
          </a:xfrm>
        </p:grpSpPr>
        <p:sp>
          <p:nvSpPr>
            <p:cNvPr id="354" name="Google Shape;354;p56"/>
            <p:cNvSpPr/>
            <p:nvPr/>
          </p:nvSpPr>
          <p:spPr>
            <a:xfrm>
              <a:off x="3833550" y="3061190"/>
              <a:ext cx="1476900" cy="1477200"/>
            </a:xfrm>
            <a:prstGeom prst="ellips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5" name="Google Shape;355;p56"/>
            <p:cNvSpPr txBox="1"/>
            <p:nvPr/>
          </p:nvSpPr>
          <p:spPr>
            <a:xfrm>
              <a:off x="3957000" y="3499463"/>
              <a:ext cx="1230000" cy="64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rgbClr val="FFFFFF"/>
                  </a:solidFill>
                  <a:latin typeface="Roboto"/>
                  <a:ea typeface="Roboto"/>
                  <a:cs typeface="Roboto"/>
                  <a:sym typeface="Roboto"/>
                </a:rPr>
                <a:t>Tehostaa kehon vastustuskykyä</a:t>
              </a:r>
              <a:endParaRPr sz="1200">
                <a:solidFill>
                  <a:srgbClr val="FFFFFF"/>
                </a:solidFill>
                <a:latin typeface="Roboto"/>
                <a:ea typeface="Roboto"/>
                <a:cs typeface="Roboto"/>
                <a:sym typeface="Roboto"/>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7"/>
          <p:cNvSpPr txBox="1">
            <a:spLocks noGrp="1"/>
          </p:cNvSpPr>
          <p:nvPr>
            <p:ph type="body" idx="1"/>
          </p:nvPr>
        </p:nvSpPr>
        <p:spPr>
          <a:xfrm>
            <a:off x="419600" y="237300"/>
            <a:ext cx="5998800" cy="605100"/>
          </a:xfrm>
          <a:prstGeom prst="rect">
            <a:avLst/>
          </a:prstGeom>
        </p:spPr>
        <p:txBody>
          <a:bodyPr spcFirstLastPara="1" wrap="square" lIns="91425" tIns="91425" rIns="91425" bIns="91425" anchor="ctr" anchorCtr="0">
            <a:noAutofit/>
          </a:bodyPr>
          <a:lstStyle/>
          <a:p>
            <a:pPr marL="0" lvl="0" indent="0" algn="l" rtl="0">
              <a:spcBef>
                <a:spcPts val="1000"/>
              </a:spcBef>
              <a:spcAft>
                <a:spcPts val="0"/>
              </a:spcAft>
              <a:buNone/>
            </a:pPr>
            <a:r>
              <a:rPr lang="fi">
                <a:solidFill>
                  <a:srgbClr val="065F7C"/>
                </a:solidFill>
              </a:rPr>
              <a:t>Mitä hyötyä opiskelijalle? (Oppiminen)</a:t>
            </a:r>
            <a:endParaRPr>
              <a:solidFill>
                <a:srgbClr val="065F7C"/>
              </a:solidFill>
            </a:endParaRPr>
          </a:p>
        </p:txBody>
      </p:sp>
      <p:grpSp>
        <p:nvGrpSpPr>
          <p:cNvPr id="361" name="Google Shape;361;p57"/>
          <p:cNvGrpSpPr/>
          <p:nvPr/>
        </p:nvGrpSpPr>
        <p:grpSpPr>
          <a:xfrm>
            <a:off x="2629425" y="1157340"/>
            <a:ext cx="2445335" cy="3703942"/>
            <a:chOff x="3071457" y="2013875"/>
            <a:chExt cx="1944600" cy="1569600"/>
          </a:xfrm>
        </p:grpSpPr>
        <p:sp>
          <p:nvSpPr>
            <p:cNvPr id="362" name="Google Shape;362;p57"/>
            <p:cNvSpPr/>
            <p:nvPr/>
          </p:nvSpPr>
          <p:spPr>
            <a:xfrm rot="10800000" flipH="1">
              <a:off x="3071457" y="2013875"/>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7"/>
            <p:cNvSpPr txBox="1"/>
            <p:nvPr/>
          </p:nvSpPr>
          <p:spPr>
            <a:xfrm>
              <a:off x="3168247" y="2177878"/>
              <a:ext cx="1748700" cy="459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fi" sz="2000" b="1">
                  <a:solidFill>
                    <a:srgbClr val="FFFFFF"/>
                  </a:solidFill>
                  <a:latin typeface="Roboto"/>
                  <a:ea typeface="Roboto"/>
                  <a:cs typeface="Roboto"/>
                  <a:sym typeface="Roboto"/>
                </a:rPr>
                <a:t>Kognitiivisten taitojen edistäminen</a:t>
              </a:r>
              <a:endParaRPr sz="2000">
                <a:solidFill>
                  <a:srgbClr val="FFFFFF"/>
                </a:solidFill>
                <a:latin typeface="Roboto"/>
                <a:ea typeface="Roboto"/>
                <a:cs typeface="Roboto"/>
                <a:sym typeface="Roboto"/>
              </a:endParaRPr>
            </a:p>
          </p:txBody>
        </p:sp>
        <p:sp>
          <p:nvSpPr>
            <p:cNvPr id="364" name="Google Shape;364;p57"/>
            <p:cNvSpPr txBox="1"/>
            <p:nvPr/>
          </p:nvSpPr>
          <p:spPr>
            <a:xfrm>
              <a:off x="3182870" y="2716346"/>
              <a:ext cx="1748700" cy="77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i" sz="1700">
                  <a:solidFill>
                    <a:srgbClr val="FFFFFF"/>
                  </a:solidFill>
                  <a:latin typeface="Roboto"/>
                  <a:ea typeface="Roboto"/>
                  <a:cs typeface="Roboto"/>
                  <a:sym typeface="Roboto"/>
                </a:rPr>
                <a:t>Keskittyminen, muistin toiminta ja ongelmanratkaisu-</a:t>
              </a:r>
              <a:br>
                <a:rPr lang="fi" sz="1700">
                  <a:solidFill>
                    <a:srgbClr val="FFFFFF"/>
                  </a:solidFill>
                  <a:latin typeface="Roboto"/>
                  <a:ea typeface="Roboto"/>
                  <a:cs typeface="Roboto"/>
                  <a:sym typeface="Roboto"/>
                </a:rPr>
              </a:br>
              <a:r>
                <a:rPr lang="fi" sz="1700">
                  <a:solidFill>
                    <a:srgbClr val="FFFFFF"/>
                  </a:solidFill>
                  <a:latin typeface="Roboto"/>
                  <a:ea typeface="Roboto"/>
                  <a:cs typeface="Roboto"/>
                  <a:sym typeface="Roboto"/>
                </a:rPr>
                <a:t>taidot tehostuvat.</a:t>
              </a:r>
              <a:endParaRPr sz="2000">
                <a:solidFill>
                  <a:srgbClr val="FFFFFF"/>
                </a:solidFill>
                <a:latin typeface="Roboto"/>
                <a:ea typeface="Roboto"/>
                <a:cs typeface="Roboto"/>
                <a:sym typeface="Roboto"/>
              </a:endParaRPr>
            </a:p>
          </p:txBody>
        </p:sp>
      </p:grpSp>
      <p:grpSp>
        <p:nvGrpSpPr>
          <p:cNvPr id="365" name="Google Shape;365;p57"/>
          <p:cNvGrpSpPr/>
          <p:nvPr/>
        </p:nvGrpSpPr>
        <p:grpSpPr>
          <a:xfrm>
            <a:off x="419600" y="1157340"/>
            <a:ext cx="2209843" cy="3703942"/>
            <a:chOff x="1126863" y="2013875"/>
            <a:chExt cx="1944600" cy="1569600"/>
          </a:xfrm>
        </p:grpSpPr>
        <p:sp>
          <p:nvSpPr>
            <p:cNvPr id="366" name="Google Shape;366;p57"/>
            <p:cNvSpPr/>
            <p:nvPr/>
          </p:nvSpPr>
          <p:spPr>
            <a:xfrm>
              <a:off x="1126863" y="2013875"/>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7"/>
            <p:cNvSpPr txBox="1"/>
            <p:nvPr/>
          </p:nvSpPr>
          <p:spPr>
            <a:xfrm>
              <a:off x="1235597" y="2153353"/>
              <a:ext cx="17154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2000" b="1">
                  <a:solidFill>
                    <a:srgbClr val="FFFFFF"/>
                  </a:solidFill>
                  <a:latin typeface="Roboto"/>
                  <a:ea typeface="Roboto"/>
                  <a:cs typeface="Roboto"/>
                  <a:sym typeface="Roboto"/>
                </a:rPr>
                <a:t>Fyysisen aktiivisuuden lisäys</a:t>
              </a:r>
              <a:endParaRPr sz="2000">
                <a:solidFill>
                  <a:srgbClr val="FFFFFF"/>
                </a:solidFill>
                <a:latin typeface="Roboto"/>
                <a:ea typeface="Roboto"/>
                <a:cs typeface="Roboto"/>
                <a:sym typeface="Roboto"/>
              </a:endParaRPr>
            </a:p>
          </p:txBody>
        </p:sp>
        <p:sp>
          <p:nvSpPr>
            <p:cNvPr id="368" name="Google Shape;368;p57"/>
            <p:cNvSpPr txBox="1"/>
            <p:nvPr/>
          </p:nvSpPr>
          <p:spPr>
            <a:xfrm>
              <a:off x="1235594" y="2716346"/>
              <a:ext cx="1715400" cy="72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i" sz="1800">
                  <a:solidFill>
                    <a:srgbClr val="FFFFFF"/>
                  </a:solidFill>
                  <a:latin typeface="Roboto"/>
                  <a:ea typeface="Roboto"/>
                  <a:cs typeface="Roboto"/>
                  <a:sym typeface="Roboto"/>
                </a:rPr>
                <a:t>Aineenvaihdunta ja hapensaanti paranee.</a:t>
              </a:r>
              <a:endParaRPr sz="2100">
                <a:solidFill>
                  <a:srgbClr val="FFFFFF"/>
                </a:solidFill>
                <a:latin typeface="Roboto"/>
                <a:ea typeface="Roboto"/>
                <a:cs typeface="Roboto"/>
                <a:sym typeface="Roboto"/>
              </a:endParaRPr>
            </a:p>
          </p:txBody>
        </p:sp>
      </p:grpSp>
      <p:grpSp>
        <p:nvGrpSpPr>
          <p:cNvPr id="369" name="Google Shape;369;p57"/>
          <p:cNvGrpSpPr/>
          <p:nvPr/>
        </p:nvGrpSpPr>
        <p:grpSpPr>
          <a:xfrm>
            <a:off x="5071813" y="1157360"/>
            <a:ext cx="3594537" cy="3703942"/>
            <a:chOff x="5015938" y="2013875"/>
            <a:chExt cx="3001200" cy="1569600"/>
          </a:xfrm>
        </p:grpSpPr>
        <p:sp>
          <p:nvSpPr>
            <p:cNvPr id="370" name="Google Shape;370;p57"/>
            <p:cNvSpPr/>
            <p:nvPr/>
          </p:nvSpPr>
          <p:spPr>
            <a:xfrm>
              <a:off x="5015938" y="2013875"/>
              <a:ext cx="3001200" cy="1569600"/>
            </a:xfrm>
            <a:prstGeom prst="round2DiagRect">
              <a:avLst>
                <a:gd name="adj1" fmla="val 0"/>
                <a:gd name="adj2" fmla="val 17764"/>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1" name="Google Shape;371;p57"/>
            <p:cNvSpPr txBox="1"/>
            <p:nvPr/>
          </p:nvSpPr>
          <p:spPr>
            <a:xfrm>
              <a:off x="5144945" y="2165865"/>
              <a:ext cx="2743200" cy="4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2000" b="1">
                  <a:solidFill>
                    <a:srgbClr val="FFFFFF"/>
                  </a:solidFill>
                  <a:latin typeface="Roboto"/>
                  <a:ea typeface="Roboto"/>
                  <a:cs typeface="Roboto"/>
                  <a:sym typeface="Roboto"/>
                </a:rPr>
                <a:t>Mahdollistetaan oppimiskapasiteetin täysi potentiaali</a:t>
              </a:r>
              <a:endParaRPr sz="2000">
                <a:solidFill>
                  <a:srgbClr val="FFFFFF"/>
                </a:solidFill>
                <a:latin typeface="Roboto"/>
                <a:ea typeface="Roboto"/>
                <a:cs typeface="Roboto"/>
                <a:sym typeface="Roboto"/>
              </a:endParaRPr>
            </a:p>
          </p:txBody>
        </p:sp>
        <p:sp>
          <p:nvSpPr>
            <p:cNvPr id="372" name="Google Shape;372;p57"/>
            <p:cNvSpPr txBox="1"/>
            <p:nvPr/>
          </p:nvSpPr>
          <p:spPr>
            <a:xfrm>
              <a:off x="5224305" y="2716356"/>
              <a:ext cx="2648100" cy="78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i" sz="1600">
                  <a:solidFill>
                    <a:srgbClr val="FFFFFF"/>
                  </a:solidFill>
                  <a:latin typeface="Roboto"/>
                  <a:ea typeface="Roboto"/>
                  <a:cs typeface="Roboto"/>
                  <a:sym typeface="Roboto"/>
                </a:rPr>
                <a:t>Riittävästi liikkuva opiskelija omaksuu ja pystyy käsittelemään tietoa tehokkaammin, kuin liikunnallisesti passiivinen opiskelija</a:t>
              </a:r>
              <a:r>
                <a:rPr lang="fi" sz="1500">
                  <a:solidFill>
                    <a:srgbClr val="FFFFFF"/>
                  </a:solidFill>
                  <a:latin typeface="Roboto"/>
                  <a:ea typeface="Roboto"/>
                  <a:cs typeface="Roboto"/>
                  <a:sym typeface="Roboto"/>
                </a:rPr>
                <a:t>.</a:t>
              </a:r>
              <a:endParaRPr sz="1800">
                <a:solidFill>
                  <a:srgbClr val="FFFFFF"/>
                </a:solidFill>
                <a:latin typeface="Roboto"/>
                <a:ea typeface="Roboto"/>
                <a:cs typeface="Roboto"/>
                <a:sym typeface="Roboto"/>
              </a:endParaRPr>
            </a:p>
          </p:txBody>
        </p:sp>
      </p:grpSp>
      <p:grpSp>
        <p:nvGrpSpPr>
          <p:cNvPr id="373" name="Google Shape;373;p57"/>
          <p:cNvGrpSpPr/>
          <p:nvPr/>
        </p:nvGrpSpPr>
        <p:grpSpPr>
          <a:xfrm>
            <a:off x="4957834" y="2701245"/>
            <a:ext cx="261571" cy="260379"/>
            <a:chOff x="4858109" y="2631368"/>
            <a:chExt cx="316442" cy="315000"/>
          </a:xfrm>
        </p:grpSpPr>
        <p:sp>
          <p:nvSpPr>
            <p:cNvPr id="374" name="Google Shape;374;p57"/>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7"/>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fi"/>
              </a:br>
              <a:endParaRPr/>
            </a:p>
          </p:txBody>
        </p:sp>
      </p:grpSp>
      <p:grpSp>
        <p:nvGrpSpPr>
          <p:cNvPr id="376" name="Google Shape;376;p57"/>
          <p:cNvGrpSpPr/>
          <p:nvPr/>
        </p:nvGrpSpPr>
        <p:grpSpPr>
          <a:xfrm>
            <a:off x="2528109" y="2701257"/>
            <a:ext cx="261571" cy="260379"/>
            <a:chOff x="4858109" y="2631368"/>
            <a:chExt cx="316442" cy="315000"/>
          </a:xfrm>
        </p:grpSpPr>
        <p:sp>
          <p:nvSpPr>
            <p:cNvPr id="377" name="Google Shape;377;p57"/>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7"/>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fi"/>
              </a:b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2"/>
        <p:cNvGrpSpPr/>
        <p:nvPr/>
      </p:nvGrpSpPr>
      <p:grpSpPr>
        <a:xfrm>
          <a:off x="0" y="0"/>
          <a:ext cx="0" cy="0"/>
          <a:chOff x="0" y="0"/>
          <a:chExt cx="0" cy="0"/>
        </a:xfrm>
      </p:grpSpPr>
      <p:sp>
        <p:nvSpPr>
          <p:cNvPr id="383" name="Google Shape;383;p58"/>
          <p:cNvSpPr txBox="1">
            <a:spLocks noGrp="1"/>
          </p:cNvSpPr>
          <p:nvPr>
            <p:ph type="body" idx="1"/>
          </p:nvPr>
        </p:nvSpPr>
        <p:spPr>
          <a:xfrm>
            <a:off x="311700" y="4295525"/>
            <a:ext cx="3217200" cy="540000"/>
          </a:xfrm>
          <a:prstGeom prst="rect">
            <a:avLst/>
          </a:prstGeom>
          <a:solidFill>
            <a:schemeClr val="accent4"/>
          </a:solidFill>
        </p:spPr>
        <p:txBody>
          <a:bodyPr spcFirstLastPara="1" wrap="square" lIns="91425" tIns="91425" rIns="91425" bIns="91425" anchor="b" anchorCtr="0">
            <a:noAutofit/>
          </a:bodyPr>
          <a:lstStyle/>
          <a:p>
            <a:pPr marL="0" lvl="0" indent="0" algn="l" rtl="0">
              <a:spcBef>
                <a:spcPts val="1000"/>
              </a:spcBef>
              <a:spcAft>
                <a:spcPts val="0"/>
              </a:spcAft>
              <a:buNone/>
            </a:pPr>
            <a:r>
              <a:rPr lang="fi">
                <a:solidFill>
                  <a:srgbClr val="065F7C"/>
                </a:solidFill>
              </a:rPr>
              <a:t>Toiminta käytännössä</a:t>
            </a:r>
            <a:endParaRPr>
              <a:solidFill>
                <a:srgbClr val="065F7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9"/>
          <p:cNvSpPr txBox="1">
            <a:spLocks noGrp="1"/>
          </p:cNvSpPr>
          <p:nvPr>
            <p:ph type="body" idx="1"/>
          </p:nvPr>
        </p:nvSpPr>
        <p:spPr>
          <a:xfrm>
            <a:off x="311700" y="1152475"/>
            <a:ext cx="3999900" cy="3735900"/>
          </a:xfrm>
          <a:prstGeom prst="rect">
            <a:avLst/>
          </a:prstGeom>
        </p:spPr>
        <p:txBody>
          <a:bodyPr spcFirstLastPara="1" wrap="square" lIns="91425" tIns="91425" rIns="91425" bIns="91425" anchor="t" anchorCtr="0">
            <a:normAutofit fontScale="92500"/>
          </a:bodyPr>
          <a:lstStyle/>
          <a:p>
            <a:pPr marL="457200" lvl="0" indent="-334327" algn="l" rtl="0">
              <a:lnSpc>
                <a:spcPct val="115000"/>
              </a:lnSpc>
              <a:spcBef>
                <a:spcPts val="1000"/>
              </a:spcBef>
              <a:spcAft>
                <a:spcPts val="0"/>
              </a:spcAft>
              <a:buClr>
                <a:schemeClr val="dk2"/>
              </a:buClr>
              <a:buSzPct val="100000"/>
              <a:buChar char="●"/>
            </a:pPr>
            <a:r>
              <a:rPr lang="fi" sz="1800">
                <a:solidFill>
                  <a:schemeClr val="dk2"/>
                </a:solidFill>
              </a:rPr>
              <a:t>Liikuntatuutorointi oli käytössä</a:t>
            </a:r>
            <a:r>
              <a:rPr lang="fi" sz="1800" b="1">
                <a:solidFill>
                  <a:schemeClr val="dk2"/>
                </a:solidFill>
              </a:rPr>
              <a:t> </a:t>
            </a:r>
            <a:r>
              <a:rPr lang="fi" sz="1800" b="1" u="sng">
                <a:solidFill>
                  <a:schemeClr val="dk2"/>
                </a:solidFill>
              </a:rPr>
              <a:t>22 korkeakoulussa.</a:t>
            </a:r>
            <a:endParaRPr sz="1800" b="1" u="sng">
              <a:solidFill>
                <a:schemeClr val="dk2"/>
              </a:solidFill>
            </a:endParaRPr>
          </a:p>
          <a:p>
            <a:pPr marL="457200" lvl="0" indent="-334327" algn="l" rtl="0">
              <a:lnSpc>
                <a:spcPct val="115000"/>
              </a:lnSpc>
              <a:spcBef>
                <a:spcPts val="1000"/>
              </a:spcBef>
              <a:spcAft>
                <a:spcPts val="0"/>
              </a:spcAft>
              <a:buClr>
                <a:schemeClr val="dk2"/>
              </a:buClr>
              <a:buSzPct val="100000"/>
              <a:buChar char="●"/>
            </a:pPr>
            <a:r>
              <a:rPr lang="fi" sz="1800">
                <a:solidFill>
                  <a:schemeClr val="dk2"/>
                </a:solidFill>
              </a:rPr>
              <a:t>Toimintaa järjestettiin</a:t>
            </a:r>
            <a:r>
              <a:rPr lang="fi" sz="1800" b="1">
                <a:solidFill>
                  <a:schemeClr val="dk2"/>
                </a:solidFill>
              </a:rPr>
              <a:t> </a:t>
            </a:r>
            <a:r>
              <a:rPr lang="fi" sz="1800">
                <a:solidFill>
                  <a:schemeClr val="dk2"/>
                </a:solidFill>
              </a:rPr>
              <a:t>keskimäärin </a:t>
            </a:r>
            <a:br>
              <a:rPr lang="fi" sz="1800" b="1">
                <a:solidFill>
                  <a:schemeClr val="dk2"/>
                </a:solidFill>
              </a:rPr>
            </a:br>
            <a:r>
              <a:rPr lang="fi" sz="1800" b="1" u="sng">
                <a:solidFill>
                  <a:schemeClr val="dk2"/>
                </a:solidFill>
              </a:rPr>
              <a:t>4 kertaa</a:t>
            </a:r>
            <a:r>
              <a:rPr lang="fi" sz="1800">
                <a:solidFill>
                  <a:schemeClr val="dk2"/>
                </a:solidFill>
              </a:rPr>
              <a:t> toimikauden aikana.</a:t>
            </a:r>
            <a:endParaRPr sz="1800">
              <a:solidFill>
                <a:schemeClr val="dk2"/>
              </a:solidFill>
            </a:endParaRPr>
          </a:p>
          <a:p>
            <a:pPr marL="457200" lvl="0" indent="-334327" algn="l" rtl="0">
              <a:lnSpc>
                <a:spcPct val="115000"/>
              </a:lnSpc>
              <a:spcBef>
                <a:spcPts val="1000"/>
              </a:spcBef>
              <a:spcAft>
                <a:spcPts val="0"/>
              </a:spcAft>
              <a:buClr>
                <a:schemeClr val="dk2"/>
              </a:buClr>
              <a:buSzPct val="100000"/>
              <a:buChar char="●"/>
            </a:pPr>
            <a:r>
              <a:rPr lang="fi" sz="1800">
                <a:solidFill>
                  <a:schemeClr val="dk2"/>
                </a:solidFill>
              </a:rPr>
              <a:t>Toiminnassa oli mukana keskimäärin </a:t>
            </a:r>
            <a:r>
              <a:rPr lang="fi" sz="1800" b="1" u="sng">
                <a:solidFill>
                  <a:schemeClr val="dk2"/>
                </a:solidFill>
              </a:rPr>
              <a:t>241</a:t>
            </a:r>
            <a:r>
              <a:rPr lang="fi" sz="1800" u="sng">
                <a:solidFill>
                  <a:schemeClr val="dk2"/>
                </a:solidFill>
              </a:rPr>
              <a:t> </a:t>
            </a:r>
            <a:r>
              <a:rPr lang="fi" sz="1800" b="1" u="sng">
                <a:solidFill>
                  <a:schemeClr val="dk2"/>
                </a:solidFill>
              </a:rPr>
              <a:t>tuutoroitavaa</a:t>
            </a:r>
            <a:r>
              <a:rPr lang="fi" sz="1800" b="1">
                <a:solidFill>
                  <a:schemeClr val="dk2"/>
                </a:solidFill>
              </a:rPr>
              <a:t> per korkeakoulu.</a:t>
            </a:r>
            <a:endParaRPr sz="1800" b="1">
              <a:solidFill>
                <a:schemeClr val="dk2"/>
              </a:solidFill>
            </a:endParaRPr>
          </a:p>
          <a:p>
            <a:pPr marL="457200" lvl="0" indent="-334327" algn="l" rtl="0">
              <a:lnSpc>
                <a:spcPct val="115000"/>
              </a:lnSpc>
              <a:spcBef>
                <a:spcPts val="1000"/>
              </a:spcBef>
              <a:spcAft>
                <a:spcPts val="0"/>
              </a:spcAft>
              <a:buClr>
                <a:schemeClr val="dk2"/>
              </a:buClr>
              <a:buSzPct val="100000"/>
              <a:buChar char="●"/>
            </a:pPr>
            <a:r>
              <a:rPr lang="fi" sz="1800">
                <a:solidFill>
                  <a:schemeClr val="dk2"/>
                </a:solidFill>
              </a:rPr>
              <a:t>Rahallisen budjetin koko oli keskimäärin </a:t>
            </a:r>
            <a:r>
              <a:rPr lang="fi" sz="1800" b="1" u="sng">
                <a:solidFill>
                  <a:schemeClr val="dk2"/>
                </a:solidFill>
              </a:rPr>
              <a:t>878 €</a:t>
            </a:r>
            <a:endParaRPr sz="1800" b="1" u="sng">
              <a:solidFill>
                <a:schemeClr val="dk2"/>
              </a:solidFill>
            </a:endParaRPr>
          </a:p>
          <a:p>
            <a:pPr marL="457200" lvl="0" indent="-334327" algn="l" rtl="0">
              <a:lnSpc>
                <a:spcPct val="115000"/>
              </a:lnSpc>
              <a:spcBef>
                <a:spcPts val="1000"/>
              </a:spcBef>
              <a:spcAft>
                <a:spcPts val="0"/>
              </a:spcAft>
              <a:buClr>
                <a:schemeClr val="dk2"/>
              </a:buClr>
              <a:buSzPct val="100000"/>
              <a:buChar char="●"/>
            </a:pPr>
            <a:r>
              <a:rPr lang="fi" sz="1800">
                <a:solidFill>
                  <a:schemeClr val="dk2"/>
                </a:solidFill>
              </a:rPr>
              <a:t>Palkinnoksi työstä on saatu opintopisteitä ja liikuntatarroja</a:t>
            </a:r>
            <a:endParaRPr sz="1800">
              <a:solidFill>
                <a:schemeClr val="dk2"/>
              </a:solidFill>
            </a:endParaRPr>
          </a:p>
        </p:txBody>
      </p:sp>
      <p:sp>
        <p:nvSpPr>
          <p:cNvPr id="389" name="Google Shape;389;p59"/>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a:t>Liikuntatuutorointi 2019 -kyselyn satoa:</a:t>
            </a:r>
            <a:endParaRPr/>
          </a:p>
        </p:txBody>
      </p:sp>
      <p:pic>
        <p:nvPicPr>
          <p:cNvPr id="390" name="Google Shape;390;p59"/>
          <p:cNvPicPr preferRelativeResize="0"/>
          <p:nvPr/>
        </p:nvPicPr>
        <p:blipFill>
          <a:blip r:embed="rId3">
            <a:alphaModFix/>
          </a:blip>
          <a:stretch>
            <a:fillRect/>
          </a:stretch>
        </p:blipFill>
        <p:spPr>
          <a:xfrm>
            <a:off x="4572000" y="1466850"/>
            <a:ext cx="4186250" cy="27908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8"/>
          <p:cNvPicPr preferRelativeResize="0"/>
          <p:nvPr/>
        </p:nvPicPr>
        <p:blipFill>
          <a:blip r:embed="rId3">
            <a:alphaModFix amt="29000"/>
          </a:blip>
          <a:stretch>
            <a:fillRect/>
          </a:stretch>
        </p:blipFill>
        <p:spPr>
          <a:xfrm>
            <a:off x="-40975" y="-502450"/>
            <a:ext cx="9184975" cy="6887549"/>
          </a:xfrm>
          <a:prstGeom prst="rect">
            <a:avLst/>
          </a:prstGeom>
          <a:noFill/>
          <a:ln>
            <a:noFill/>
          </a:ln>
          <a:effectLst>
            <a:outerShdw dist="19050" dir="360000" algn="bl" rotWithShape="0">
              <a:srgbClr val="000000"/>
            </a:outerShdw>
          </a:effectLst>
        </p:spPr>
      </p:pic>
      <p:sp>
        <p:nvSpPr>
          <p:cNvPr id="219" name="Google Shape;219;p38"/>
          <p:cNvSpPr txBox="1"/>
          <p:nvPr/>
        </p:nvSpPr>
        <p:spPr>
          <a:xfrm>
            <a:off x="410739" y="0"/>
            <a:ext cx="7366800" cy="90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i" sz="3300" b="1">
                <a:latin typeface="Lato"/>
                <a:ea typeface="Lato"/>
                <a:cs typeface="Lato"/>
                <a:sym typeface="Lato"/>
              </a:rPr>
              <a:t>Päivän ohjelma</a:t>
            </a:r>
            <a:endParaRPr sz="3300"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220" name="Google Shape;220;p38"/>
          <p:cNvSpPr txBox="1"/>
          <p:nvPr/>
        </p:nvSpPr>
        <p:spPr>
          <a:xfrm>
            <a:off x="126213" y="775779"/>
            <a:ext cx="8850600" cy="43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500" b="1">
                <a:latin typeface="Lato"/>
                <a:ea typeface="Lato"/>
                <a:cs typeface="Lato"/>
                <a:sym typeface="Lato"/>
              </a:rPr>
              <a:t>9:00-9:45</a:t>
            </a:r>
            <a:r>
              <a:rPr lang="fi" sz="1500">
                <a:latin typeface="Lato"/>
                <a:ea typeface="Lato"/>
                <a:cs typeface="Lato"/>
                <a:sym typeface="Lato"/>
              </a:rPr>
              <a:t>		Aloitus ja tutustuminen </a:t>
            </a:r>
            <a:endParaRPr sz="1500">
              <a:latin typeface="Lato"/>
              <a:ea typeface="Lato"/>
              <a:cs typeface="Lato"/>
              <a:sym typeface="Lato"/>
            </a:endParaRPr>
          </a:p>
          <a:p>
            <a:pPr marL="0" lvl="0" indent="0" algn="l" rtl="0">
              <a:spcBef>
                <a:spcPts val="1000"/>
              </a:spcBef>
              <a:spcAft>
                <a:spcPts val="0"/>
              </a:spcAft>
              <a:buNone/>
            </a:pPr>
            <a:r>
              <a:rPr lang="fi" sz="1500">
                <a:latin typeface="Lato"/>
                <a:ea typeface="Lato"/>
                <a:cs typeface="Lato"/>
                <a:sym typeface="Lato"/>
              </a:rPr>
              <a:t>			 Tauko keholle ja mielelle</a:t>
            </a:r>
            <a:endParaRPr sz="1500">
              <a:latin typeface="Lato"/>
              <a:ea typeface="Lato"/>
              <a:cs typeface="Lato"/>
              <a:sym typeface="Lato"/>
            </a:endParaRPr>
          </a:p>
          <a:p>
            <a:pPr marL="0" lvl="0" indent="0" algn="l" rtl="0">
              <a:spcBef>
                <a:spcPts val="1000"/>
              </a:spcBef>
              <a:spcAft>
                <a:spcPts val="0"/>
              </a:spcAft>
              <a:buNone/>
            </a:pPr>
            <a:r>
              <a:rPr lang="fi" sz="1500" b="1">
                <a:latin typeface="Lato"/>
                <a:ea typeface="Lato"/>
                <a:cs typeface="Lato"/>
                <a:sym typeface="Lato"/>
              </a:rPr>
              <a:t>9:55-10.35</a:t>
            </a:r>
            <a:r>
              <a:rPr lang="fi" sz="1500">
                <a:latin typeface="Lato"/>
                <a:ea typeface="Lato"/>
                <a:cs typeface="Lato"/>
                <a:sym typeface="Lato"/>
              </a:rPr>
              <a:t>	Liikuntatuutoroinnin perusteet (Jorma Alastalo, OLL:n varapuheenjohtaja) </a:t>
            </a:r>
            <a:endParaRPr sz="1500">
              <a:latin typeface="Lato"/>
              <a:ea typeface="Lato"/>
              <a:cs typeface="Lato"/>
              <a:sym typeface="Lato"/>
            </a:endParaRPr>
          </a:p>
          <a:p>
            <a:pPr marL="0" lvl="0" indent="0" algn="l" rtl="0">
              <a:spcBef>
                <a:spcPts val="1000"/>
              </a:spcBef>
              <a:spcAft>
                <a:spcPts val="0"/>
              </a:spcAft>
              <a:buNone/>
            </a:pPr>
            <a:r>
              <a:rPr lang="fi" sz="1500">
                <a:latin typeface="Lato"/>
                <a:ea typeface="Lato"/>
                <a:cs typeface="Lato"/>
                <a:sym typeface="Lato"/>
              </a:rPr>
              <a:t>			Taukojumppa ja tauko</a:t>
            </a:r>
            <a:endParaRPr sz="1500">
              <a:latin typeface="Lato"/>
              <a:ea typeface="Lato"/>
              <a:cs typeface="Lato"/>
              <a:sym typeface="Lato"/>
            </a:endParaRPr>
          </a:p>
          <a:p>
            <a:pPr marL="0" lvl="0" indent="0" algn="l" rtl="0">
              <a:spcBef>
                <a:spcPts val="1000"/>
              </a:spcBef>
              <a:spcAft>
                <a:spcPts val="0"/>
              </a:spcAft>
              <a:buNone/>
            </a:pPr>
            <a:r>
              <a:rPr lang="fi" sz="1500" b="1">
                <a:latin typeface="Lato"/>
                <a:ea typeface="Lato"/>
                <a:cs typeface="Lato"/>
                <a:sym typeface="Lato"/>
              </a:rPr>
              <a:t>10:45-11:30</a:t>
            </a:r>
            <a:r>
              <a:rPr lang="fi" sz="1500">
                <a:latin typeface="Lato"/>
                <a:ea typeface="Lato"/>
                <a:cs typeface="Lato"/>
                <a:sym typeface="Lato"/>
              </a:rPr>
              <a:t>	Case CampusSport (Outi Lindström, kurssisihteeri)</a:t>
            </a:r>
            <a:endParaRPr sz="1500">
              <a:latin typeface="Lato"/>
              <a:ea typeface="Lato"/>
              <a:cs typeface="Lato"/>
              <a:sym typeface="Lato"/>
            </a:endParaRPr>
          </a:p>
          <a:p>
            <a:pPr marL="0" lvl="0" indent="0" algn="l" rtl="0">
              <a:spcBef>
                <a:spcPts val="1000"/>
              </a:spcBef>
              <a:spcAft>
                <a:spcPts val="0"/>
              </a:spcAft>
              <a:buNone/>
            </a:pPr>
            <a:r>
              <a:rPr lang="fi" sz="1500">
                <a:latin typeface="Lato"/>
                <a:ea typeface="Lato"/>
                <a:cs typeface="Lato"/>
                <a:sym typeface="Lato"/>
              </a:rPr>
              <a:t>			Yhteiskuva </a:t>
            </a:r>
            <a:endParaRPr sz="1500">
              <a:latin typeface="Lato"/>
              <a:ea typeface="Lato"/>
              <a:cs typeface="Lato"/>
              <a:sym typeface="Lato"/>
            </a:endParaRPr>
          </a:p>
          <a:p>
            <a:pPr marL="0" lvl="0" indent="0" algn="l" rtl="0">
              <a:spcBef>
                <a:spcPts val="1000"/>
              </a:spcBef>
              <a:spcAft>
                <a:spcPts val="0"/>
              </a:spcAft>
              <a:buNone/>
            </a:pPr>
            <a:r>
              <a:rPr lang="fi" sz="1500" b="1">
                <a:latin typeface="Lato"/>
                <a:ea typeface="Lato"/>
                <a:cs typeface="Lato"/>
                <a:sym typeface="Lato"/>
              </a:rPr>
              <a:t>11.30-12.30</a:t>
            </a:r>
            <a:r>
              <a:rPr lang="fi" sz="1500">
                <a:latin typeface="Lato"/>
                <a:ea typeface="Lato"/>
                <a:cs typeface="Lato"/>
                <a:sym typeface="Lato"/>
              </a:rPr>
              <a:t>	Lounastauko</a:t>
            </a:r>
            <a:endParaRPr sz="1500">
              <a:latin typeface="Lato"/>
              <a:ea typeface="Lato"/>
              <a:cs typeface="Lato"/>
              <a:sym typeface="Lato"/>
            </a:endParaRPr>
          </a:p>
          <a:p>
            <a:pPr marL="0" lvl="0" indent="0" algn="l" rtl="0">
              <a:spcBef>
                <a:spcPts val="1000"/>
              </a:spcBef>
              <a:spcAft>
                <a:spcPts val="0"/>
              </a:spcAft>
              <a:buNone/>
            </a:pPr>
            <a:r>
              <a:rPr lang="fi" sz="1500" b="1">
                <a:latin typeface="Lato"/>
                <a:ea typeface="Lato"/>
                <a:cs typeface="Lato"/>
                <a:sym typeface="Lato"/>
              </a:rPr>
              <a:t>12:30-13:15</a:t>
            </a:r>
            <a:r>
              <a:rPr lang="fi" sz="1500">
                <a:latin typeface="Lato"/>
                <a:ea typeface="Lato"/>
                <a:cs typeface="Lato"/>
                <a:sym typeface="Lato"/>
              </a:rPr>
              <a:t>	Onnistunut ja luottamusta herättävä tuutorointikohtaaminen (Minna Kestilä-Suopajärvi, </a:t>
            </a:r>
            <a:endParaRPr sz="1500">
              <a:latin typeface="Lato"/>
              <a:ea typeface="Lato"/>
              <a:cs typeface="Lato"/>
              <a:sym typeface="Lato"/>
            </a:endParaRPr>
          </a:p>
          <a:p>
            <a:pPr marL="0" lvl="0" indent="0" algn="l" rtl="0">
              <a:spcBef>
                <a:spcPts val="1000"/>
              </a:spcBef>
              <a:spcAft>
                <a:spcPts val="0"/>
              </a:spcAft>
              <a:buNone/>
            </a:pPr>
            <a:r>
              <a:rPr lang="fi" sz="1500">
                <a:latin typeface="Lato"/>
                <a:ea typeface="Lato"/>
                <a:cs typeface="Lato"/>
                <a:sym typeface="Lato"/>
              </a:rPr>
              <a:t>			Diakonissalaitos)</a:t>
            </a:r>
            <a:endParaRPr sz="1500">
              <a:latin typeface="Lato"/>
              <a:ea typeface="Lato"/>
              <a:cs typeface="Lato"/>
              <a:sym typeface="Lato"/>
            </a:endParaRPr>
          </a:p>
          <a:p>
            <a:pPr marL="0" lvl="0" indent="0" algn="l" rtl="0">
              <a:spcBef>
                <a:spcPts val="1000"/>
              </a:spcBef>
              <a:spcAft>
                <a:spcPts val="0"/>
              </a:spcAft>
              <a:buNone/>
            </a:pPr>
            <a:r>
              <a:rPr lang="fi" sz="1500">
                <a:latin typeface="Lato"/>
                <a:ea typeface="Lato"/>
                <a:cs typeface="Lato"/>
                <a:sym typeface="Lato"/>
              </a:rPr>
              <a:t>			Taukojumppa ja tauko</a:t>
            </a:r>
            <a:endParaRPr sz="1500">
              <a:latin typeface="Lato"/>
              <a:ea typeface="Lato"/>
              <a:cs typeface="Lato"/>
              <a:sym typeface="Lato"/>
            </a:endParaRPr>
          </a:p>
          <a:p>
            <a:pPr marL="0" lvl="0" indent="0" algn="l" rtl="0">
              <a:spcBef>
                <a:spcPts val="1000"/>
              </a:spcBef>
              <a:spcAft>
                <a:spcPts val="1000"/>
              </a:spcAft>
              <a:buNone/>
            </a:pPr>
            <a:r>
              <a:rPr lang="fi" sz="1500" b="1">
                <a:latin typeface="Lato"/>
                <a:ea typeface="Lato"/>
                <a:cs typeface="Lato"/>
                <a:sym typeface="Lato"/>
              </a:rPr>
              <a:t>13:30-14:00</a:t>
            </a:r>
            <a:r>
              <a:rPr lang="fi" sz="1500">
                <a:latin typeface="Lato"/>
                <a:ea typeface="Lato"/>
                <a:cs typeface="Lato"/>
                <a:sym typeface="Lato"/>
              </a:rPr>
              <a:t>	Parkour- ja ultimatekoulutuksia liikuntatuutoreille (Ulla Kiili, Suomen  parkour ry )</a:t>
            </a:r>
            <a:endParaRPr sz="15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10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1000"/>
                                        <p:tgtEl>
                                          <p:spTgt spid="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
                                            <p:txEl>
                                              <p:pRg st="2" end="2"/>
                                            </p:txEl>
                                          </p:spTgt>
                                        </p:tgtEl>
                                        <p:attrNameLst>
                                          <p:attrName>style.visibility</p:attrName>
                                        </p:attrNameLst>
                                      </p:cBhvr>
                                      <p:to>
                                        <p:strVal val="visible"/>
                                      </p:to>
                                    </p:set>
                                    <p:animEffect transition="in" filter="fade">
                                      <p:cBhvr>
                                        <p:cTn id="17" dur="1000"/>
                                        <p:tgtEl>
                                          <p:spTgt spid="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
                                            <p:txEl>
                                              <p:pRg st="3" end="3"/>
                                            </p:txEl>
                                          </p:spTgt>
                                        </p:tgtEl>
                                        <p:attrNameLst>
                                          <p:attrName>style.visibility</p:attrName>
                                        </p:attrNameLst>
                                      </p:cBhvr>
                                      <p:to>
                                        <p:strVal val="visible"/>
                                      </p:to>
                                    </p:set>
                                    <p:animEffect transition="in" filter="fade">
                                      <p:cBhvr>
                                        <p:cTn id="22" dur="1000"/>
                                        <p:tgtEl>
                                          <p:spTgt spid="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0">
                                            <p:txEl>
                                              <p:pRg st="4" end="4"/>
                                            </p:txEl>
                                          </p:spTgt>
                                        </p:tgtEl>
                                        <p:attrNameLst>
                                          <p:attrName>style.visibility</p:attrName>
                                        </p:attrNameLst>
                                      </p:cBhvr>
                                      <p:to>
                                        <p:strVal val="visible"/>
                                      </p:to>
                                    </p:set>
                                    <p:animEffect transition="in" filter="fade">
                                      <p:cBhvr>
                                        <p:cTn id="27" dur="1000"/>
                                        <p:tgtEl>
                                          <p:spTgt spid="2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0">
                                            <p:txEl>
                                              <p:pRg st="5" end="5"/>
                                            </p:txEl>
                                          </p:spTgt>
                                        </p:tgtEl>
                                        <p:attrNameLst>
                                          <p:attrName>style.visibility</p:attrName>
                                        </p:attrNameLst>
                                      </p:cBhvr>
                                      <p:to>
                                        <p:strVal val="visible"/>
                                      </p:to>
                                    </p:set>
                                    <p:animEffect transition="in" filter="fade">
                                      <p:cBhvr>
                                        <p:cTn id="32" dur="1000"/>
                                        <p:tgtEl>
                                          <p:spTgt spid="2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0">
                                            <p:txEl>
                                              <p:pRg st="6" end="6"/>
                                            </p:txEl>
                                          </p:spTgt>
                                        </p:tgtEl>
                                        <p:attrNameLst>
                                          <p:attrName>style.visibility</p:attrName>
                                        </p:attrNameLst>
                                      </p:cBhvr>
                                      <p:to>
                                        <p:strVal val="visible"/>
                                      </p:to>
                                    </p:set>
                                    <p:animEffect transition="in" filter="fade">
                                      <p:cBhvr>
                                        <p:cTn id="37" dur="1000"/>
                                        <p:tgtEl>
                                          <p:spTgt spid="22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0">
                                            <p:txEl>
                                              <p:pRg st="7" end="7"/>
                                            </p:txEl>
                                          </p:spTgt>
                                        </p:tgtEl>
                                        <p:attrNameLst>
                                          <p:attrName>style.visibility</p:attrName>
                                        </p:attrNameLst>
                                      </p:cBhvr>
                                      <p:to>
                                        <p:strVal val="visible"/>
                                      </p:to>
                                    </p:set>
                                    <p:animEffect transition="in" filter="fade">
                                      <p:cBhvr>
                                        <p:cTn id="42" dur="1000"/>
                                        <p:tgtEl>
                                          <p:spTgt spid="22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0">
                                            <p:txEl>
                                              <p:pRg st="8" end="8"/>
                                            </p:txEl>
                                          </p:spTgt>
                                        </p:tgtEl>
                                        <p:attrNameLst>
                                          <p:attrName>style.visibility</p:attrName>
                                        </p:attrNameLst>
                                      </p:cBhvr>
                                      <p:to>
                                        <p:strVal val="visible"/>
                                      </p:to>
                                    </p:set>
                                    <p:animEffect transition="in" filter="fade">
                                      <p:cBhvr>
                                        <p:cTn id="47" dur="1000"/>
                                        <p:tgtEl>
                                          <p:spTgt spid="22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0">
                                            <p:txEl>
                                              <p:pRg st="9" end="9"/>
                                            </p:txEl>
                                          </p:spTgt>
                                        </p:tgtEl>
                                        <p:attrNameLst>
                                          <p:attrName>style.visibility</p:attrName>
                                        </p:attrNameLst>
                                      </p:cBhvr>
                                      <p:to>
                                        <p:strVal val="visible"/>
                                      </p:to>
                                    </p:set>
                                    <p:animEffect transition="in" filter="fade">
                                      <p:cBhvr>
                                        <p:cTn id="52" dur="1000"/>
                                        <p:tgtEl>
                                          <p:spTgt spid="22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0">
                                            <p:txEl>
                                              <p:pRg st="10" end="10"/>
                                            </p:txEl>
                                          </p:spTgt>
                                        </p:tgtEl>
                                        <p:attrNameLst>
                                          <p:attrName>style.visibility</p:attrName>
                                        </p:attrNameLst>
                                      </p:cBhvr>
                                      <p:to>
                                        <p:strVal val="visible"/>
                                      </p:to>
                                    </p:set>
                                    <p:animEffect transition="in" filter="fade">
                                      <p:cBhvr>
                                        <p:cTn id="57" dur="1000"/>
                                        <p:tgtEl>
                                          <p:spTgt spid="22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60"/>
          <p:cNvPicPr preferRelativeResize="0"/>
          <p:nvPr/>
        </p:nvPicPr>
        <p:blipFill rotWithShape="1">
          <a:blip r:embed="rId3">
            <a:alphaModFix/>
          </a:blip>
          <a:srcRect l="4842" t="11110" r="-3872" b="-925"/>
          <a:stretch/>
        </p:blipFill>
        <p:spPr>
          <a:xfrm>
            <a:off x="1220450" y="1113900"/>
            <a:ext cx="6703100" cy="3898276"/>
          </a:xfrm>
          <a:prstGeom prst="rect">
            <a:avLst/>
          </a:prstGeom>
          <a:noFill/>
          <a:ln>
            <a:noFill/>
          </a:ln>
        </p:spPr>
      </p:pic>
      <p:sp>
        <p:nvSpPr>
          <p:cNvPr id="396" name="Google Shape;396;p60"/>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b="1">
                <a:solidFill>
                  <a:srgbClr val="065F7C"/>
                </a:solidFill>
                <a:latin typeface="Lato"/>
                <a:ea typeface="Lato"/>
                <a:cs typeface="Lato"/>
                <a:sym typeface="Lato"/>
              </a:rPr>
              <a:t>Mitä liikuntatuutorit käytännössä tekevät?</a:t>
            </a:r>
            <a:endParaRPr b="1">
              <a:solidFill>
                <a:srgbClr val="065F7C"/>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1"/>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a:t>Mistä tunnistaa hyvän liikuntatuutorin?</a:t>
            </a:r>
            <a:endParaRPr/>
          </a:p>
        </p:txBody>
      </p:sp>
      <p:sp>
        <p:nvSpPr>
          <p:cNvPr id="402" name="Google Shape;402;p61"/>
          <p:cNvSpPr txBox="1">
            <a:spLocks noGrp="1"/>
          </p:cNvSpPr>
          <p:nvPr>
            <p:ph type="body" idx="1"/>
          </p:nvPr>
        </p:nvSpPr>
        <p:spPr>
          <a:xfrm>
            <a:off x="311700" y="1152550"/>
            <a:ext cx="8520600" cy="3629400"/>
          </a:xfrm>
          <a:prstGeom prst="rect">
            <a:avLst/>
          </a:prstGeom>
        </p:spPr>
        <p:txBody>
          <a:bodyPr spcFirstLastPara="1" wrap="square" lIns="91425" tIns="91425" rIns="91425" bIns="91425" anchor="t" anchorCtr="0">
            <a:noAutofit/>
          </a:bodyPr>
          <a:lstStyle/>
          <a:p>
            <a:pPr marL="457200" lvl="0" indent="-381000" algn="l" rtl="0">
              <a:spcBef>
                <a:spcPts val="1000"/>
              </a:spcBef>
              <a:spcAft>
                <a:spcPts val="0"/>
              </a:spcAft>
              <a:buSzPts val="2400"/>
              <a:buChar char="●"/>
            </a:pPr>
            <a:r>
              <a:rPr lang="fi"/>
              <a:t>Aktiivisuudesta</a:t>
            </a:r>
            <a:endParaRPr/>
          </a:p>
          <a:p>
            <a:pPr marL="457200" lvl="0" indent="-381000" algn="l" rtl="0">
              <a:spcBef>
                <a:spcPts val="0"/>
              </a:spcBef>
              <a:spcAft>
                <a:spcPts val="0"/>
              </a:spcAft>
              <a:buSzPts val="2400"/>
              <a:buChar char="●"/>
            </a:pPr>
            <a:r>
              <a:rPr lang="fi"/>
              <a:t>Viestintävalmiuksista</a:t>
            </a:r>
            <a:endParaRPr/>
          </a:p>
          <a:p>
            <a:pPr marL="457200" lvl="0" indent="-381000" algn="l" rtl="0">
              <a:spcBef>
                <a:spcPts val="0"/>
              </a:spcBef>
              <a:spcAft>
                <a:spcPts val="0"/>
              </a:spcAft>
              <a:buSzPts val="2400"/>
              <a:buChar char="●"/>
            </a:pPr>
            <a:r>
              <a:rPr lang="fi"/>
              <a:t>Sitoutumiskyvystä</a:t>
            </a:r>
            <a:endParaRPr/>
          </a:p>
          <a:p>
            <a:pPr marL="457200" lvl="0" indent="-381000" algn="l" rtl="0">
              <a:spcBef>
                <a:spcPts val="0"/>
              </a:spcBef>
              <a:spcAft>
                <a:spcPts val="0"/>
              </a:spcAft>
              <a:buSzPts val="2400"/>
              <a:buChar char="●"/>
            </a:pPr>
            <a:r>
              <a:rPr lang="fi"/>
              <a:t>Tasapuolisuudesta</a:t>
            </a:r>
            <a:endParaRPr/>
          </a:p>
        </p:txBody>
      </p:sp>
      <p:pic>
        <p:nvPicPr>
          <p:cNvPr id="403" name="Google Shape;403;p61"/>
          <p:cNvPicPr preferRelativeResize="0"/>
          <p:nvPr/>
        </p:nvPicPr>
        <p:blipFill>
          <a:blip r:embed="rId3">
            <a:alphaModFix/>
          </a:blip>
          <a:stretch>
            <a:fillRect/>
          </a:stretch>
        </p:blipFill>
        <p:spPr>
          <a:xfrm>
            <a:off x="4364200" y="1301789"/>
            <a:ext cx="4260299" cy="253993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2"/>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a:t>Mitä olisi toiminnassa hyvä ottaa huomioon?</a:t>
            </a:r>
            <a:endParaRPr/>
          </a:p>
        </p:txBody>
      </p:sp>
      <p:sp>
        <p:nvSpPr>
          <p:cNvPr id="409" name="Google Shape;409;p62"/>
          <p:cNvSpPr txBox="1">
            <a:spLocks noGrp="1"/>
          </p:cNvSpPr>
          <p:nvPr>
            <p:ph type="body" idx="1"/>
          </p:nvPr>
        </p:nvSpPr>
        <p:spPr>
          <a:xfrm>
            <a:off x="311700" y="1310825"/>
            <a:ext cx="8520600" cy="3629400"/>
          </a:xfrm>
          <a:prstGeom prst="rect">
            <a:avLst/>
          </a:prstGeom>
        </p:spPr>
        <p:txBody>
          <a:bodyPr spcFirstLastPara="1" wrap="square" lIns="91425" tIns="91425" rIns="91425" bIns="91425" anchor="t" anchorCtr="0">
            <a:normAutofit fontScale="92500" lnSpcReduction="20000"/>
          </a:bodyPr>
          <a:lstStyle/>
          <a:p>
            <a:pPr marL="457200" lvl="0" indent="-369570" algn="l" rtl="0">
              <a:lnSpc>
                <a:spcPct val="115000"/>
              </a:lnSpc>
              <a:spcBef>
                <a:spcPts val="1000"/>
              </a:spcBef>
              <a:spcAft>
                <a:spcPts val="0"/>
              </a:spcAft>
              <a:buClr>
                <a:srgbClr val="065F7C"/>
              </a:buClr>
              <a:buSzPct val="100000"/>
              <a:buAutoNum type="arabicPeriod"/>
            </a:pPr>
            <a:r>
              <a:rPr lang="fi">
                <a:solidFill>
                  <a:srgbClr val="065F7C"/>
                </a:solidFill>
              </a:rPr>
              <a:t>Toiminnalle on hyvä määrittää </a:t>
            </a:r>
            <a:r>
              <a:rPr lang="fi" u="sng">
                <a:solidFill>
                  <a:srgbClr val="065F7C"/>
                </a:solidFill>
              </a:rPr>
              <a:t>selkeä paikallinen vastuutaho</a:t>
            </a:r>
            <a:r>
              <a:rPr lang="fi">
                <a:solidFill>
                  <a:srgbClr val="065F7C"/>
                </a:solidFill>
              </a:rPr>
              <a:t> ja toiminnan raamit.</a:t>
            </a:r>
            <a:endParaRPr>
              <a:solidFill>
                <a:srgbClr val="065F7C"/>
              </a:solidFill>
            </a:endParaRPr>
          </a:p>
          <a:p>
            <a:pPr marL="914400" lvl="1" indent="-346075" algn="l" rtl="0">
              <a:lnSpc>
                <a:spcPct val="115000"/>
              </a:lnSpc>
              <a:spcBef>
                <a:spcPts val="1000"/>
              </a:spcBef>
              <a:spcAft>
                <a:spcPts val="0"/>
              </a:spcAft>
              <a:buClr>
                <a:srgbClr val="065F7C"/>
              </a:buClr>
              <a:buSzPct val="100000"/>
              <a:buChar char="○"/>
            </a:pPr>
            <a:r>
              <a:rPr lang="fi">
                <a:solidFill>
                  <a:srgbClr val="065F7C"/>
                </a:solidFill>
              </a:rPr>
              <a:t>Myös yhteistyön tekeminen esim. liikunnan aluejärjestöjen kanssa </a:t>
            </a:r>
            <a:endParaRPr>
              <a:solidFill>
                <a:srgbClr val="065F7C"/>
              </a:solidFill>
            </a:endParaRPr>
          </a:p>
          <a:p>
            <a:pPr marL="457200" lvl="0" indent="-369570" algn="l" rtl="0">
              <a:spcBef>
                <a:spcPts val="1000"/>
              </a:spcBef>
              <a:spcAft>
                <a:spcPts val="0"/>
              </a:spcAft>
              <a:buClr>
                <a:srgbClr val="065F7C"/>
              </a:buClr>
              <a:buSzPct val="100000"/>
              <a:buAutoNum type="arabicPeriod"/>
            </a:pPr>
            <a:r>
              <a:rPr lang="fi">
                <a:solidFill>
                  <a:srgbClr val="065F7C"/>
                </a:solidFill>
              </a:rPr>
              <a:t>On tiedostettava, </a:t>
            </a:r>
            <a:r>
              <a:rPr lang="fi" b="1" u="sng">
                <a:solidFill>
                  <a:srgbClr val="065F7C"/>
                </a:solidFill>
              </a:rPr>
              <a:t>ketä</a:t>
            </a:r>
            <a:r>
              <a:rPr lang="fi">
                <a:solidFill>
                  <a:srgbClr val="065F7C"/>
                </a:solidFill>
              </a:rPr>
              <a:t> liikuntatuutorit ovat.</a:t>
            </a:r>
            <a:endParaRPr>
              <a:solidFill>
                <a:srgbClr val="065F7C"/>
              </a:solidFill>
            </a:endParaRPr>
          </a:p>
          <a:p>
            <a:pPr marL="914400" lvl="1" indent="-346075" algn="l" rtl="0">
              <a:spcBef>
                <a:spcPts val="0"/>
              </a:spcBef>
              <a:spcAft>
                <a:spcPts val="0"/>
              </a:spcAft>
              <a:buClr>
                <a:srgbClr val="065F7C"/>
              </a:buClr>
              <a:buSzPct val="100000"/>
              <a:buChar char="○"/>
            </a:pPr>
            <a:r>
              <a:rPr lang="fi">
                <a:solidFill>
                  <a:srgbClr val="065F7C"/>
                </a:solidFill>
              </a:rPr>
              <a:t>Tärkeää, että liikuntatuutorit tekevät tiivistä yhteistyötä vertaistuutoreiden kanssa.</a:t>
            </a:r>
            <a:endParaRPr>
              <a:solidFill>
                <a:srgbClr val="065F7C"/>
              </a:solidFill>
            </a:endParaRPr>
          </a:p>
          <a:p>
            <a:pPr marL="457200" lvl="0" indent="-369570" algn="l" rtl="0">
              <a:lnSpc>
                <a:spcPct val="115000"/>
              </a:lnSpc>
              <a:spcBef>
                <a:spcPts val="0"/>
              </a:spcBef>
              <a:spcAft>
                <a:spcPts val="0"/>
              </a:spcAft>
              <a:buClr>
                <a:srgbClr val="065F7C"/>
              </a:buClr>
              <a:buSzPct val="100000"/>
              <a:buAutoNum type="arabicPeriod"/>
            </a:pPr>
            <a:r>
              <a:rPr lang="fi">
                <a:solidFill>
                  <a:srgbClr val="065F7C"/>
                </a:solidFill>
              </a:rPr>
              <a:t>On myös hyvä hahmottaa liikuntatuutoreiden kohderyhmä toimintaa suunnitellessa → vaikutukset mm. mainostamiselle.</a:t>
            </a:r>
            <a:endParaRPr>
              <a:solidFill>
                <a:srgbClr val="065F7C"/>
              </a:solidFill>
            </a:endParaRPr>
          </a:p>
          <a:p>
            <a:pPr marL="457200" lvl="0" indent="-369570" algn="l" rtl="0">
              <a:spcBef>
                <a:spcPts val="1000"/>
              </a:spcBef>
              <a:spcAft>
                <a:spcPts val="0"/>
              </a:spcAft>
              <a:buClr>
                <a:schemeClr val="lt2"/>
              </a:buClr>
              <a:buSzPct val="100000"/>
              <a:buAutoNum type="arabicPeriod"/>
            </a:pPr>
            <a:r>
              <a:rPr lang="fi">
                <a:solidFill>
                  <a:srgbClr val="065F7C"/>
                </a:solidFill>
              </a:rPr>
              <a:t>Ihmisten </a:t>
            </a:r>
            <a:r>
              <a:rPr lang="fi" b="1">
                <a:solidFill>
                  <a:srgbClr val="065F7C"/>
                </a:solidFill>
              </a:rPr>
              <a:t>rekrytointiin </a:t>
            </a:r>
            <a:r>
              <a:rPr lang="fi">
                <a:solidFill>
                  <a:srgbClr val="065F7C"/>
                </a:solidFill>
              </a:rPr>
              <a:t>on satsattava riittävästi. </a:t>
            </a:r>
            <a:r>
              <a:rPr lang="fi">
                <a:solidFill>
                  <a:schemeClr val="lt2"/>
                </a:solidFill>
              </a:rPr>
              <a:t> </a:t>
            </a:r>
            <a:endParaRPr>
              <a:solidFill>
                <a:schemeClr val="l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3"/>
        <p:cNvGrpSpPr/>
        <p:nvPr/>
      </p:nvGrpSpPr>
      <p:grpSpPr>
        <a:xfrm>
          <a:off x="0" y="0"/>
          <a:ext cx="0" cy="0"/>
          <a:chOff x="0" y="0"/>
          <a:chExt cx="0" cy="0"/>
        </a:xfrm>
      </p:grpSpPr>
      <p:sp>
        <p:nvSpPr>
          <p:cNvPr id="414" name="Google Shape;414;p63"/>
          <p:cNvSpPr txBox="1">
            <a:spLocks noGrp="1"/>
          </p:cNvSpPr>
          <p:nvPr>
            <p:ph type="title"/>
          </p:nvPr>
        </p:nvSpPr>
        <p:spPr>
          <a:xfrm>
            <a:off x="75775" y="0"/>
            <a:ext cx="8092500" cy="554100"/>
          </a:xfrm>
          <a:prstGeom prst="rect">
            <a:avLst/>
          </a:prstGeom>
          <a:noFill/>
          <a:ln>
            <a:noFill/>
          </a:ln>
          <a:effectLst>
            <a:outerShdw blurRad="785813" dist="533400" dir="16920000" algn="bl" rotWithShape="0">
              <a:srgbClr val="FFFFFF">
                <a:alpha val="53730"/>
              </a:srgbClr>
            </a:outerShdw>
          </a:effectLst>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1400"/>
              <a:buNone/>
            </a:pPr>
            <a:r>
              <a:rPr lang="fi" sz="3600" b="1">
                <a:latin typeface="Lato"/>
                <a:ea typeface="Lato"/>
                <a:cs typeface="Lato"/>
                <a:sym typeface="Lato"/>
              </a:rPr>
              <a:t>Liikuntatuutoreiden kokemuksia</a:t>
            </a:r>
            <a:endParaRPr sz="3600" b="1">
              <a:latin typeface="Lato"/>
              <a:ea typeface="Lato"/>
              <a:cs typeface="Lato"/>
              <a:sym typeface="Lato"/>
            </a:endParaRPr>
          </a:p>
        </p:txBody>
      </p:sp>
      <p:sp>
        <p:nvSpPr>
          <p:cNvPr id="415" name="Google Shape;415;p63"/>
          <p:cNvSpPr/>
          <p:nvPr/>
        </p:nvSpPr>
        <p:spPr>
          <a:xfrm>
            <a:off x="3139625" y="3277199"/>
            <a:ext cx="2847000" cy="13338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i" sz="1200" b="0" i="0" u="none" strike="noStrike" cap="none">
                <a:solidFill>
                  <a:srgbClr val="000000"/>
                </a:solidFill>
                <a:latin typeface="Lato"/>
                <a:ea typeface="Lato"/>
                <a:cs typeface="Lato"/>
                <a:sym typeface="Lato"/>
              </a:rPr>
              <a:t>“Mieleenpainuvinta oli käydä ryhmän kanssa keilaamassa. Haimme tilaisuuteen rahaa korkeakoululiikunnalta. Mukaan saimme reilut 10 ekaluokkalaista ja 4 tuutoria. Hauskaa oli ja sain tutustua kunnolla uusiin opiskelijoihimme.”</a:t>
            </a:r>
            <a:endParaRPr sz="1200" b="0" i="0" u="none" strike="noStrike" cap="none">
              <a:solidFill>
                <a:srgbClr val="000000"/>
              </a:solidFill>
              <a:latin typeface="Lato"/>
              <a:ea typeface="Lato"/>
              <a:cs typeface="Lato"/>
              <a:sym typeface="Lato"/>
            </a:endParaRPr>
          </a:p>
        </p:txBody>
      </p:sp>
      <p:sp>
        <p:nvSpPr>
          <p:cNvPr id="416" name="Google Shape;416;p63"/>
          <p:cNvSpPr/>
          <p:nvPr/>
        </p:nvSpPr>
        <p:spPr>
          <a:xfrm>
            <a:off x="3445575" y="678351"/>
            <a:ext cx="2441100" cy="12084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i" sz="1200" b="0" i="0" u="none" strike="noStrike" cap="none">
                <a:solidFill>
                  <a:srgbClr val="000000"/>
                </a:solidFill>
                <a:latin typeface="Lato"/>
                <a:ea typeface="Lato"/>
                <a:cs typeface="Lato"/>
                <a:sym typeface="Lato"/>
              </a:rPr>
              <a:t>“Olin hyvinvointipäivillä korkeakoululiikunnan esittelypisteellä. Mittasimme staattista ponnistusvoimaa, narulla hyppelyä ja jaoimme kyselyä.”</a:t>
            </a:r>
            <a:endParaRPr sz="1200" b="0" i="0" u="none" strike="noStrike" cap="none">
              <a:solidFill>
                <a:srgbClr val="000000"/>
              </a:solidFill>
              <a:latin typeface="Lato"/>
              <a:ea typeface="Lato"/>
              <a:cs typeface="Lato"/>
              <a:sym typeface="Lato"/>
            </a:endParaRPr>
          </a:p>
        </p:txBody>
      </p:sp>
      <p:sp>
        <p:nvSpPr>
          <p:cNvPr id="417" name="Google Shape;417;p63"/>
          <p:cNvSpPr/>
          <p:nvPr/>
        </p:nvSpPr>
        <p:spPr>
          <a:xfrm>
            <a:off x="1880875" y="2018126"/>
            <a:ext cx="2334300" cy="11277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i" sz="1200" b="0" i="0" u="none" strike="noStrike" cap="none">
                <a:solidFill>
                  <a:srgbClr val="000000"/>
                </a:solidFill>
                <a:latin typeface="Lato"/>
                <a:ea typeface="Lato"/>
                <a:cs typeface="Lato"/>
                <a:sym typeface="Lato"/>
              </a:rPr>
              <a:t>“Tämän myötä olen saanut uuden liikuntakaverin, jonka kanssa ollaan lenkkeilty ja järjestettiin yhdessä hyvinvointipäivä liiketalouden yksikössä.”</a:t>
            </a:r>
            <a:endParaRPr sz="1200" b="0" i="0" u="none" strike="noStrike" cap="none">
              <a:solidFill>
                <a:srgbClr val="000000"/>
              </a:solidFill>
              <a:latin typeface="Lato"/>
              <a:ea typeface="Lato"/>
              <a:cs typeface="Lato"/>
              <a:sym typeface="Lato"/>
            </a:endParaRPr>
          </a:p>
        </p:txBody>
      </p:sp>
      <p:sp>
        <p:nvSpPr>
          <p:cNvPr id="418" name="Google Shape;418;p63"/>
          <p:cNvSpPr/>
          <p:nvPr/>
        </p:nvSpPr>
        <p:spPr>
          <a:xfrm>
            <a:off x="348000" y="3361475"/>
            <a:ext cx="2441100" cy="12084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i" sz="1200" b="0" i="0" u="none" strike="noStrike" cap="none" dirty="0">
                <a:solidFill>
                  <a:srgbClr val="000000"/>
                </a:solidFill>
                <a:latin typeface="Lato"/>
                <a:ea typeface="Lato"/>
                <a:cs typeface="Lato"/>
                <a:sym typeface="Lato"/>
              </a:rPr>
              <a:t>“Olen käynyt ahkerasti tutustumassa korkeakoululiikunnan ryhmäliikuntatunteihin, jotta osaan kertoa kyselijöille, millaisia ne ovat.”</a:t>
            </a:r>
            <a:endParaRPr sz="1200" b="0" i="0" u="none" strike="noStrike" cap="none" dirty="0">
              <a:solidFill>
                <a:srgbClr val="000000"/>
              </a:solidFill>
              <a:latin typeface="Lato"/>
              <a:ea typeface="Lato"/>
              <a:cs typeface="Lato"/>
              <a:sym typeface="Lato"/>
            </a:endParaRPr>
          </a:p>
        </p:txBody>
      </p:sp>
      <p:sp>
        <p:nvSpPr>
          <p:cNvPr id="419" name="Google Shape;419;p63"/>
          <p:cNvSpPr/>
          <p:nvPr/>
        </p:nvSpPr>
        <p:spPr>
          <a:xfrm>
            <a:off x="6272050" y="3258425"/>
            <a:ext cx="2506200" cy="13338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fi" sz="1200" b="0" i="0" u="none" strike="noStrike" cap="none">
                <a:solidFill>
                  <a:srgbClr val="000000"/>
                </a:solidFill>
                <a:latin typeface="Lato"/>
                <a:ea typeface="Lato"/>
                <a:cs typeface="Lato"/>
                <a:sym typeface="Lato"/>
              </a:rPr>
              <a:t>“Tammikuussa kävin oman ryhmäni kanssa lenkillä koulupäivän aikana ja mukana oli noin 25 henkilöä. Kaikki tykkäsivät yhteisestä liikuntahetkestä ja pyysivät uutta lenkkiä.”</a:t>
            </a:r>
            <a:endParaRPr sz="1200" b="0" i="0" u="none" strike="noStrike" cap="none">
              <a:solidFill>
                <a:srgbClr val="000000"/>
              </a:solidFill>
              <a:latin typeface="Lato"/>
              <a:ea typeface="Lato"/>
              <a:cs typeface="Lato"/>
              <a:sym typeface="Lato"/>
            </a:endParaRPr>
          </a:p>
        </p:txBody>
      </p:sp>
      <p:sp>
        <p:nvSpPr>
          <p:cNvPr id="420" name="Google Shape;420;p63"/>
          <p:cNvSpPr/>
          <p:nvPr/>
        </p:nvSpPr>
        <p:spPr>
          <a:xfrm>
            <a:off x="5060800" y="2045876"/>
            <a:ext cx="2506200" cy="10722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i" sz="1200" b="0" i="0" u="none" strike="noStrike" cap="none">
                <a:solidFill>
                  <a:srgbClr val="000000"/>
                </a:solidFill>
                <a:latin typeface="Lato"/>
                <a:ea typeface="Lato"/>
                <a:cs typeface="Lato"/>
                <a:sym typeface="Lato"/>
              </a:rPr>
              <a:t>“On ollut mahdollisuus tutustua uusiin liikuntalajeihin ja näin oppia suosittelemaan ihmisille jotain tiettyä lajia. Olen saanut uusia samanhenkisiä ystäviä.”</a:t>
            </a:r>
            <a:endParaRPr sz="1200" b="0" i="0" u="none" strike="noStrike" cap="none">
              <a:solidFill>
                <a:srgbClr val="000000"/>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4"/>
        <p:cNvGrpSpPr/>
        <p:nvPr/>
      </p:nvGrpSpPr>
      <p:grpSpPr>
        <a:xfrm>
          <a:off x="0" y="0"/>
          <a:ext cx="0" cy="0"/>
          <a:chOff x="0" y="0"/>
          <a:chExt cx="0" cy="0"/>
        </a:xfrm>
      </p:grpSpPr>
      <p:sp>
        <p:nvSpPr>
          <p:cNvPr id="425" name="Google Shape;425;p64"/>
          <p:cNvSpPr/>
          <p:nvPr/>
        </p:nvSpPr>
        <p:spPr>
          <a:xfrm>
            <a:off x="361700" y="3646025"/>
            <a:ext cx="5195100" cy="1171800"/>
          </a:xfrm>
          <a:prstGeom prst="roundRect">
            <a:avLst>
              <a:gd name="adj" fmla="val 16667"/>
            </a:avLst>
          </a:prstGeom>
          <a:solidFill>
            <a:srgbClr val="C8BC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fi" sz="4500">
                <a:solidFill>
                  <a:srgbClr val="065F7C"/>
                </a:solidFill>
                <a:latin typeface="Lato"/>
                <a:ea typeface="Lato"/>
                <a:cs typeface="Lato"/>
                <a:sym typeface="Lato"/>
              </a:rPr>
              <a:t>Liikuntatuutorointi Korona-aikana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5"/>
          <p:cNvSpPr txBox="1">
            <a:spLocks noGrp="1"/>
          </p:cNvSpPr>
          <p:nvPr>
            <p:ph type="title"/>
          </p:nvPr>
        </p:nvSpPr>
        <p:spPr>
          <a:xfrm>
            <a:off x="311700" y="190800"/>
            <a:ext cx="7743600" cy="96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a:t>Koronan aiheuttamat </a:t>
            </a:r>
            <a:r>
              <a:rPr lang="fi">
                <a:solidFill>
                  <a:srgbClr val="A72A1E"/>
                </a:solidFill>
              </a:rPr>
              <a:t>lisähaitat</a:t>
            </a:r>
            <a:r>
              <a:rPr lang="fi"/>
              <a:t>:</a:t>
            </a:r>
            <a:endParaRPr/>
          </a:p>
        </p:txBody>
      </p:sp>
      <p:sp>
        <p:nvSpPr>
          <p:cNvPr id="431" name="Google Shape;431;p65"/>
          <p:cNvSpPr txBox="1">
            <a:spLocks noGrp="1"/>
          </p:cNvSpPr>
          <p:nvPr>
            <p:ph type="body" idx="1"/>
          </p:nvPr>
        </p:nvSpPr>
        <p:spPr>
          <a:xfrm>
            <a:off x="311700" y="1152000"/>
            <a:ext cx="4539600" cy="3506700"/>
          </a:xfrm>
          <a:prstGeom prst="rect">
            <a:avLst/>
          </a:prstGeom>
        </p:spPr>
        <p:txBody>
          <a:bodyPr spcFirstLastPara="1" wrap="square" lIns="91425" tIns="91425" rIns="91425" bIns="91425" anchor="t" anchorCtr="0">
            <a:normAutofit fontScale="92500"/>
          </a:bodyPr>
          <a:lstStyle/>
          <a:p>
            <a:pPr marL="457200" lvl="0" indent="-369570" algn="l" rtl="0">
              <a:lnSpc>
                <a:spcPct val="115000"/>
              </a:lnSpc>
              <a:spcBef>
                <a:spcPts val="1000"/>
              </a:spcBef>
              <a:spcAft>
                <a:spcPts val="0"/>
              </a:spcAft>
              <a:buClr>
                <a:srgbClr val="065F7C"/>
              </a:buClr>
              <a:buSzPct val="100000"/>
              <a:buChar char="●"/>
            </a:pPr>
            <a:r>
              <a:rPr lang="fi">
                <a:solidFill>
                  <a:srgbClr val="065F7C"/>
                </a:solidFill>
              </a:rPr>
              <a:t>Korkeakoululiikuntaa on monella tapaa rajoitettu.</a:t>
            </a:r>
            <a:endParaRPr>
              <a:solidFill>
                <a:srgbClr val="065F7C"/>
              </a:solidFill>
            </a:endParaRPr>
          </a:p>
          <a:p>
            <a:pPr marL="457200" lvl="0" indent="-369570" algn="l" rtl="0">
              <a:lnSpc>
                <a:spcPct val="115000"/>
              </a:lnSpc>
              <a:spcBef>
                <a:spcPts val="1000"/>
              </a:spcBef>
              <a:spcAft>
                <a:spcPts val="0"/>
              </a:spcAft>
              <a:buClr>
                <a:srgbClr val="065F7C"/>
              </a:buClr>
              <a:buSzPct val="100000"/>
              <a:buChar char="●"/>
            </a:pPr>
            <a:r>
              <a:rPr lang="fi">
                <a:solidFill>
                  <a:srgbClr val="065F7C"/>
                </a:solidFill>
              </a:rPr>
              <a:t>Moni opiskelija ei välttämättä poistu kotoaan juuri ollenkaan → istuminen/passiivisuus lisääntynyt entisestään.</a:t>
            </a:r>
            <a:endParaRPr>
              <a:solidFill>
                <a:srgbClr val="065F7C"/>
              </a:solidFill>
            </a:endParaRPr>
          </a:p>
          <a:p>
            <a:pPr marL="457200" lvl="0" indent="-369570" algn="l" rtl="0">
              <a:lnSpc>
                <a:spcPct val="115000"/>
              </a:lnSpc>
              <a:spcBef>
                <a:spcPts val="1000"/>
              </a:spcBef>
              <a:spcAft>
                <a:spcPts val="0"/>
              </a:spcAft>
              <a:buClr>
                <a:srgbClr val="065F7C"/>
              </a:buClr>
              <a:buSzPct val="100000"/>
              <a:buChar char="●"/>
            </a:pPr>
            <a:r>
              <a:rPr lang="fi">
                <a:solidFill>
                  <a:srgbClr val="065F7C"/>
                </a:solidFill>
              </a:rPr>
              <a:t>Sosiaalisen syrjäytymisen vaara on kasvanut.</a:t>
            </a:r>
            <a:endParaRPr>
              <a:solidFill>
                <a:srgbClr val="065F7C"/>
              </a:solidFill>
            </a:endParaRPr>
          </a:p>
        </p:txBody>
      </p:sp>
      <p:pic>
        <p:nvPicPr>
          <p:cNvPr id="432" name="Google Shape;432;p65"/>
          <p:cNvPicPr preferRelativeResize="0"/>
          <p:nvPr/>
        </p:nvPicPr>
        <p:blipFill>
          <a:blip r:embed="rId3">
            <a:alphaModFix/>
          </a:blip>
          <a:stretch>
            <a:fillRect/>
          </a:stretch>
        </p:blipFill>
        <p:spPr>
          <a:xfrm>
            <a:off x="5104975" y="1152000"/>
            <a:ext cx="3686699" cy="3686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6"/>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sz="3100"/>
              <a:t>Millä tavoin Korona-aikaan on mahdollista harjoittaa liikuntatuutorointia?</a:t>
            </a:r>
            <a:endParaRPr sz="2900"/>
          </a:p>
        </p:txBody>
      </p:sp>
      <p:pic>
        <p:nvPicPr>
          <p:cNvPr id="438" name="Google Shape;438;p66"/>
          <p:cNvPicPr preferRelativeResize="0"/>
          <p:nvPr/>
        </p:nvPicPr>
        <p:blipFill>
          <a:blip r:embed="rId3">
            <a:alphaModFix/>
          </a:blip>
          <a:stretch>
            <a:fillRect/>
          </a:stretch>
        </p:blipFill>
        <p:spPr>
          <a:xfrm>
            <a:off x="311700" y="1344463"/>
            <a:ext cx="8398250" cy="3483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7"/>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i" sz="3100">
                <a:solidFill>
                  <a:schemeClr val="dk2"/>
                </a:solidFill>
              </a:rPr>
              <a:t>Millä tavoin Korona-aikaan on mahdollista harjoittaa liikuntatuutorointia?</a:t>
            </a:r>
            <a:endParaRPr/>
          </a:p>
        </p:txBody>
      </p:sp>
      <p:sp>
        <p:nvSpPr>
          <p:cNvPr id="444" name="Google Shape;444;p67"/>
          <p:cNvSpPr txBox="1">
            <a:spLocks noGrp="1"/>
          </p:cNvSpPr>
          <p:nvPr>
            <p:ph type="body" idx="1"/>
          </p:nvPr>
        </p:nvSpPr>
        <p:spPr>
          <a:xfrm>
            <a:off x="311700" y="1152550"/>
            <a:ext cx="8520600" cy="15621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1000"/>
              </a:spcBef>
              <a:spcAft>
                <a:spcPts val="0"/>
              </a:spcAft>
              <a:buSzPts val="2400"/>
              <a:buChar char="●"/>
            </a:pPr>
            <a:r>
              <a:rPr lang="fi"/>
              <a:t>Opetushenkilökuntaan voi pyrkiä vaikuttamaan alustamalla omia näkemyksiä OLL:n lanseeraaman “</a:t>
            </a:r>
            <a:r>
              <a:rPr lang="fi" u="sng">
                <a:solidFill>
                  <a:schemeClr val="hlink"/>
                </a:solidFill>
                <a:hlinkClick r:id="rId3"/>
              </a:rPr>
              <a:t>Juili lähtee liikahtamalla</a:t>
            </a:r>
            <a:r>
              <a:rPr lang="fi"/>
              <a:t>” tietoiskun ja videon avulla!</a:t>
            </a:r>
            <a:endParaRPr/>
          </a:p>
          <a:p>
            <a:pPr marL="0" lvl="0" indent="0" algn="l" rtl="0">
              <a:lnSpc>
                <a:spcPct val="115000"/>
              </a:lnSpc>
              <a:spcBef>
                <a:spcPts val="1000"/>
              </a:spcBef>
              <a:spcAft>
                <a:spcPts val="0"/>
              </a:spcAft>
              <a:buNone/>
            </a:pPr>
            <a:endParaRPr/>
          </a:p>
        </p:txBody>
      </p:sp>
      <p:pic>
        <p:nvPicPr>
          <p:cNvPr id="445" name="Google Shape;445;p67"/>
          <p:cNvPicPr preferRelativeResize="0"/>
          <p:nvPr/>
        </p:nvPicPr>
        <p:blipFill>
          <a:blip r:embed="rId4">
            <a:alphaModFix/>
          </a:blip>
          <a:stretch>
            <a:fillRect/>
          </a:stretch>
        </p:blipFill>
        <p:spPr>
          <a:xfrm>
            <a:off x="1452563" y="3124225"/>
            <a:ext cx="6238875" cy="1257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8"/>
          <p:cNvSpPr txBox="1">
            <a:spLocks noGrp="1"/>
          </p:cNvSpPr>
          <p:nvPr>
            <p:ph type="title"/>
          </p:nvPr>
        </p:nvSpPr>
        <p:spPr>
          <a:xfrm>
            <a:off x="311700" y="189550"/>
            <a:ext cx="7744500" cy="16470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Clr>
                <a:schemeClr val="dk1"/>
              </a:buClr>
              <a:buSzPts val="1100"/>
              <a:buFont typeface="Arial"/>
              <a:buNone/>
            </a:pPr>
            <a:r>
              <a:rPr lang="fi" sz="3100">
                <a:solidFill>
                  <a:schemeClr val="dk2"/>
                </a:solidFill>
              </a:rPr>
              <a:t>Millä tavoin Korona-aikaan on mahdollista harjoittaa liikuntatuutorointia?</a:t>
            </a:r>
            <a:endParaRPr sz="2900">
              <a:solidFill>
                <a:schemeClr val="dk2"/>
              </a:solidFill>
            </a:endParaRPr>
          </a:p>
          <a:p>
            <a:pPr marL="0" lvl="0" indent="0" algn="l" rtl="0">
              <a:spcBef>
                <a:spcPts val="0"/>
              </a:spcBef>
              <a:spcAft>
                <a:spcPts val="0"/>
              </a:spcAft>
              <a:buNone/>
            </a:pPr>
            <a:endParaRPr/>
          </a:p>
        </p:txBody>
      </p:sp>
      <p:sp>
        <p:nvSpPr>
          <p:cNvPr id="451" name="Google Shape;451;p68"/>
          <p:cNvSpPr txBox="1">
            <a:spLocks noGrp="1"/>
          </p:cNvSpPr>
          <p:nvPr>
            <p:ph type="body" idx="1"/>
          </p:nvPr>
        </p:nvSpPr>
        <p:spPr>
          <a:xfrm>
            <a:off x="311700" y="1302150"/>
            <a:ext cx="8520600" cy="3479700"/>
          </a:xfrm>
          <a:prstGeom prst="rect">
            <a:avLst/>
          </a:prstGeom>
          <a:solidFill>
            <a:srgbClr val="F3F3F3"/>
          </a:solidFill>
          <a:ln w="9525" cap="flat" cmpd="sng">
            <a:solidFill>
              <a:srgbClr val="065F7C"/>
            </a:solidFill>
            <a:prstDash val="solid"/>
            <a:round/>
            <a:headEnd type="none" w="sm" len="sm"/>
            <a:tailEnd type="none" w="sm" len="sm"/>
          </a:ln>
        </p:spPr>
        <p:txBody>
          <a:bodyPr spcFirstLastPara="1" wrap="square" lIns="91425" tIns="91425" rIns="91425" bIns="91425" anchor="t" anchorCtr="0">
            <a:normAutofit fontScale="92500" lnSpcReduction="10000"/>
          </a:bodyPr>
          <a:lstStyle/>
          <a:p>
            <a:pPr marL="457200" lvl="0" indent="-369570" algn="l" rtl="0">
              <a:spcBef>
                <a:spcPts val="1000"/>
              </a:spcBef>
              <a:spcAft>
                <a:spcPts val="0"/>
              </a:spcAft>
              <a:buClr>
                <a:srgbClr val="065F7C"/>
              </a:buClr>
              <a:buSzPct val="100000"/>
              <a:buChar char="●"/>
            </a:pPr>
            <a:r>
              <a:rPr lang="fi">
                <a:solidFill>
                  <a:srgbClr val="065F7C"/>
                </a:solidFill>
              </a:rPr>
              <a:t>Some-haasteiden jako yhteisellä kanavalla (esim. Discord)</a:t>
            </a:r>
            <a:endParaRPr>
              <a:solidFill>
                <a:srgbClr val="065F7C"/>
              </a:solidFill>
            </a:endParaRPr>
          </a:p>
          <a:p>
            <a:pPr marL="914400" lvl="1" indent="-346075" algn="l" rtl="0">
              <a:spcBef>
                <a:spcPts val="0"/>
              </a:spcBef>
              <a:spcAft>
                <a:spcPts val="0"/>
              </a:spcAft>
              <a:buClr>
                <a:srgbClr val="065F7C"/>
              </a:buClr>
              <a:buSzPct val="100000"/>
              <a:buAutoNum type="alphaLcParenR"/>
            </a:pPr>
            <a:r>
              <a:rPr lang="fi">
                <a:solidFill>
                  <a:srgbClr val="065F7C"/>
                </a:solidFill>
              </a:rPr>
              <a:t>Valitse itsellesi ulkoa merkityksellinen paikka (läheltä tai kaukaa).</a:t>
            </a:r>
            <a:endParaRPr>
              <a:solidFill>
                <a:srgbClr val="065F7C"/>
              </a:solidFill>
            </a:endParaRPr>
          </a:p>
          <a:p>
            <a:pPr marL="914400" lvl="1" indent="-346075" algn="l" rtl="0">
              <a:spcBef>
                <a:spcPts val="0"/>
              </a:spcBef>
              <a:spcAft>
                <a:spcPts val="0"/>
              </a:spcAft>
              <a:buClr>
                <a:srgbClr val="065F7C"/>
              </a:buClr>
              <a:buSzPct val="100000"/>
              <a:buAutoNum type="alphaLcParenR"/>
            </a:pPr>
            <a:r>
              <a:rPr lang="fi">
                <a:solidFill>
                  <a:srgbClr val="065F7C"/>
                </a:solidFill>
              </a:rPr>
              <a:t>Kulje sinne omin voimin käyttämättä moottorivoimaa apuna (joko yksin tai yhdessä).</a:t>
            </a:r>
            <a:endParaRPr>
              <a:solidFill>
                <a:srgbClr val="065F7C"/>
              </a:solidFill>
            </a:endParaRPr>
          </a:p>
          <a:p>
            <a:pPr marL="914400" lvl="1" indent="-346075" algn="l" rtl="0">
              <a:spcBef>
                <a:spcPts val="0"/>
              </a:spcBef>
              <a:spcAft>
                <a:spcPts val="0"/>
              </a:spcAft>
              <a:buClr>
                <a:srgbClr val="065F7C"/>
              </a:buClr>
              <a:buSzPct val="100000"/>
              <a:buAutoNum type="alphaLcParenR"/>
            </a:pPr>
            <a:r>
              <a:rPr lang="fi">
                <a:solidFill>
                  <a:srgbClr val="065F7C"/>
                </a:solidFill>
              </a:rPr>
              <a:t>Kirjoita yhteiselle alustalle valitsemasi paikka, sen sijainti ja paikkaan liittyvä tarina/liikunnallinen suoritus + lisää halutessasi kuvia.</a:t>
            </a:r>
            <a:endParaRPr>
              <a:solidFill>
                <a:srgbClr val="065F7C"/>
              </a:solidFill>
            </a:endParaRPr>
          </a:p>
          <a:p>
            <a:pPr marL="914400" lvl="1" indent="-346075" algn="l" rtl="0">
              <a:spcBef>
                <a:spcPts val="0"/>
              </a:spcBef>
              <a:spcAft>
                <a:spcPts val="0"/>
              </a:spcAft>
              <a:buClr>
                <a:srgbClr val="065F7C"/>
              </a:buClr>
              <a:buSzPct val="100000"/>
              <a:buAutoNum type="alphaLcParenR"/>
            </a:pPr>
            <a:r>
              <a:rPr lang="fi">
                <a:solidFill>
                  <a:srgbClr val="065F7C"/>
                </a:solidFill>
              </a:rPr>
              <a:t>Haasta ryhmän toiset jäsenet matkustamaan samalle paikalle/suorittamaan vastaava liikunnallinen suoritus!</a:t>
            </a:r>
            <a:endParaRPr>
              <a:solidFill>
                <a:srgbClr val="065F7C"/>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9"/>
          <p:cNvSpPr txBox="1">
            <a:spLocks noGrp="1"/>
          </p:cNvSpPr>
          <p:nvPr>
            <p:ph type="title"/>
          </p:nvPr>
        </p:nvSpPr>
        <p:spPr>
          <a:xfrm>
            <a:off x="246450" y="183450"/>
            <a:ext cx="8651100" cy="93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sz="3200" b="1">
                <a:solidFill>
                  <a:srgbClr val="065F7C"/>
                </a:solidFill>
                <a:latin typeface="Lato"/>
                <a:ea typeface="Lato"/>
                <a:cs typeface="Lato"/>
                <a:sym typeface="Lato"/>
              </a:rPr>
              <a:t>Materiaalit Liikkuva korkeakoulu -tietopankissa</a:t>
            </a:r>
            <a:endParaRPr sz="1400" b="1">
              <a:solidFill>
                <a:srgbClr val="C8BC15"/>
              </a:solidFill>
              <a:latin typeface="Lato"/>
              <a:ea typeface="Lato"/>
              <a:cs typeface="Lato"/>
              <a:sym typeface="Lato"/>
            </a:endParaRPr>
          </a:p>
        </p:txBody>
      </p:sp>
      <p:pic>
        <p:nvPicPr>
          <p:cNvPr id="458" name="Google Shape;458;p69"/>
          <p:cNvPicPr preferRelativeResize="0"/>
          <p:nvPr/>
        </p:nvPicPr>
        <p:blipFill>
          <a:blip r:embed="rId3">
            <a:alphaModFix/>
          </a:blip>
          <a:stretch>
            <a:fillRect/>
          </a:stretch>
        </p:blipFill>
        <p:spPr>
          <a:xfrm>
            <a:off x="203903" y="1155025"/>
            <a:ext cx="1820713" cy="2322601"/>
          </a:xfrm>
          <a:prstGeom prst="rect">
            <a:avLst/>
          </a:prstGeom>
          <a:noFill/>
          <a:ln>
            <a:noFill/>
          </a:ln>
        </p:spPr>
      </p:pic>
      <p:pic>
        <p:nvPicPr>
          <p:cNvPr id="459" name="Google Shape;459;p69"/>
          <p:cNvPicPr preferRelativeResize="0"/>
          <p:nvPr/>
        </p:nvPicPr>
        <p:blipFill>
          <a:blip r:embed="rId4">
            <a:alphaModFix/>
          </a:blip>
          <a:stretch>
            <a:fillRect/>
          </a:stretch>
        </p:blipFill>
        <p:spPr>
          <a:xfrm>
            <a:off x="2184150" y="1037038"/>
            <a:ext cx="1864083" cy="2381888"/>
          </a:xfrm>
          <a:prstGeom prst="rect">
            <a:avLst/>
          </a:prstGeom>
          <a:noFill/>
          <a:ln>
            <a:noFill/>
          </a:ln>
        </p:spPr>
      </p:pic>
      <p:pic>
        <p:nvPicPr>
          <p:cNvPr id="460" name="Google Shape;460;p69"/>
          <p:cNvPicPr preferRelativeResize="0"/>
          <p:nvPr/>
        </p:nvPicPr>
        <p:blipFill>
          <a:blip r:embed="rId5">
            <a:alphaModFix/>
          </a:blip>
          <a:stretch>
            <a:fillRect/>
          </a:stretch>
        </p:blipFill>
        <p:spPr>
          <a:xfrm>
            <a:off x="392800" y="3477629"/>
            <a:ext cx="2688318" cy="1403119"/>
          </a:xfrm>
          <a:prstGeom prst="rect">
            <a:avLst/>
          </a:prstGeom>
          <a:noFill/>
          <a:ln>
            <a:noFill/>
          </a:ln>
        </p:spPr>
      </p:pic>
      <p:sp>
        <p:nvSpPr>
          <p:cNvPr id="461" name="Google Shape;461;p69"/>
          <p:cNvSpPr txBox="1"/>
          <p:nvPr/>
        </p:nvSpPr>
        <p:spPr>
          <a:xfrm>
            <a:off x="241863" y="4782044"/>
            <a:ext cx="3767100" cy="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a:latin typeface="Lato"/>
                <a:ea typeface="Lato"/>
                <a:cs typeface="Lato"/>
                <a:sym typeface="Lato"/>
              </a:rPr>
              <a:t>Liikuntatuutoroinnin tarkastuslista</a:t>
            </a:r>
            <a:endParaRPr>
              <a:latin typeface="Lato"/>
              <a:ea typeface="Lato"/>
              <a:cs typeface="Lato"/>
              <a:sym typeface="Lato"/>
            </a:endParaRPr>
          </a:p>
        </p:txBody>
      </p:sp>
      <p:pic>
        <p:nvPicPr>
          <p:cNvPr id="462" name="Google Shape;462;p69"/>
          <p:cNvPicPr preferRelativeResize="0"/>
          <p:nvPr/>
        </p:nvPicPr>
        <p:blipFill>
          <a:blip r:embed="rId6">
            <a:alphaModFix/>
          </a:blip>
          <a:stretch>
            <a:fillRect/>
          </a:stretch>
        </p:blipFill>
        <p:spPr>
          <a:xfrm>
            <a:off x="4048225" y="2820900"/>
            <a:ext cx="1763609" cy="2230931"/>
          </a:xfrm>
          <a:prstGeom prst="rect">
            <a:avLst/>
          </a:prstGeom>
          <a:noFill/>
          <a:ln>
            <a:noFill/>
          </a:ln>
        </p:spPr>
      </p:pic>
      <p:pic>
        <p:nvPicPr>
          <p:cNvPr id="463" name="Google Shape;463;p69"/>
          <p:cNvPicPr preferRelativeResize="0"/>
          <p:nvPr/>
        </p:nvPicPr>
        <p:blipFill>
          <a:blip r:embed="rId7">
            <a:alphaModFix/>
          </a:blip>
          <a:stretch>
            <a:fillRect/>
          </a:stretch>
        </p:blipFill>
        <p:spPr>
          <a:xfrm>
            <a:off x="6731031" y="2820888"/>
            <a:ext cx="2242649" cy="2322619"/>
          </a:xfrm>
          <a:prstGeom prst="rect">
            <a:avLst/>
          </a:prstGeom>
          <a:noFill/>
          <a:ln>
            <a:noFill/>
          </a:ln>
        </p:spPr>
      </p:pic>
      <p:pic>
        <p:nvPicPr>
          <p:cNvPr id="464" name="Google Shape;464;p69"/>
          <p:cNvPicPr preferRelativeResize="0"/>
          <p:nvPr/>
        </p:nvPicPr>
        <p:blipFill>
          <a:blip r:embed="rId8">
            <a:alphaModFix/>
          </a:blip>
          <a:stretch>
            <a:fillRect/>
          </a:stretch>
        </p:blipFill>
        <p:spPr>
          <a:xfrm>
            <a:off x="5935949" y="692250"/>
            <a:ext cx="3037725" cy="1879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1000"/>
                                        <p:tgtEl>
                                          <p:spTgt spid="4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8"/>
                                        </p:tgtEl>
                                        <p:attrNameLst>
                                          <p:attrName>style.visibility</p:attrName>
                                        </p:attrNameLst>
                                      </p:cBhvr>
                                      <p:to>
                                        <p:strVal val="visible"/>
                                      </p:to>
                                    </p:set>
                                    <p:animEffect transition="in" filter="fade">
                                      <p:cBhvr>
                                        <p:cTn id="12" dur="1000"/>
                                        <p:tgtEl>
                                          <p:spTgt spid="4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9"/>
                                        </p:tgtEl>
                                        <p:attrNameLst>
                                          <p:attrName>style.visibility</p:attrName>
                                        </p:attrNameLst>
                                      </p:cBhvr>
                                      <p:to>
                                        <p:strVal val="visible"/>
                                      </p:to>
                                    </p:set>
                                    <p:animEffect transition="in" filter="fade">
                                      <p:cBhvr>
                                        <p:cTn id="17" dur="1000"/>
                                        <p:tgtEl>
                                          <p:spTgt spid="4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4"/>
                                        </p:tgtEl>
                                        <p:attrNameLst>
                                          <p:attrName>style.visibility</p:attrName>
                                        </p:attrNameLst>
                                      </p:cBhvr>
                                      <p:to>
                                        <p:strVal val="visible"/>
                                      </p:to>
                                    </p:set>
                                    <p:animEffect transition="in" filter="fade">
                                      <p:cBhvr>
                                        <p:cTn id="22" dur="1000"/>
                                        <p:tgtEl>
                                          <p:spTgt spid="4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0"/>
                                        </p:tgtEl>
                                        <p:attrNameLst>
                                          <p:attrName>style.visibility</p:attrName>
                                        </p:attrNameLst>
                                      </p:cBhvr>
                                      <p:to>
                                        <p:strVal val="visible"/>
                                      </p:to>
                                    </p:set>
                                    <p:animEffect transition="in" filter="fade">
                                      <p:cBhvr>
                                        <p:cTn id="27" dur="1000"/>
                                        <p:tgtEl>
                                          <p:spTgt spid="4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1"/>
                                        </p:tgtEl>
                                        <p:attrNameLst>
                                          <p:attrName>style.visibility</p:attrName>
                                        </p:attrNameLst>
                                      </p:cBhvr>
                                      <p:to>
                                        <p:strVal val="visible"/>
                                      </p:to>
                                    </p:set>
                                    <p:animEffect transition="in" filter="fade">
                                      <p:cBhvr>
                                        <p:cTn id="32" dur="1000"/>
                                        <p:tgtEl>
                                          <p:spTgt spid="4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2"/>
                                        </p:tgtEl>
                                        <p:attrNameLst>
                                          <p:attrName>style.visibility</p:attrName>
                                        </p:attrNameLst>
                                      </p:cBhvr>
                                      <p:to>
                                        <p:strVal val="visible"/>
                                      </p:to>
                                    </p:set>
                                    <p:animEffect transition="in" filter="fade">
                                      <p:cBhvr>
                                        <p:cTn id="37" dur="1000"/>
                                        <p:tgtEl>
                                          <p:spTgt spid="46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3"/>
                                        </p:tgtEl>
                                        <p:attrNameLst>
                                          <p:attrName>style.visibility</p:attrName>
                                        </p:attrNameLst>
                                      </p:cBhvr>
                                      <p:to>
                                        <p:strVal val="visible"/>
                                      </p:to>
                                    </p:set>
                                    <p:animEffect transition="in" filter="fade">
                                      <p:cBhvr>
                                        <p:cTn id="42" dur="10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title"/>
          </p:nvPr>
        </p:nvSpPr>
        <p:spPr>
          <a:xfrm>
            <a:off x="311700" y="1680575"/>
            <a:ext cx="8520600" cy="148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a:t>Turvallisemman tilan säännöt ja häirintäyhdyshenkilöt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1"/>
          <p:cNvSpPr txBox="1"/>
          <p:nvPr/>
        </p:nvSpPr>
        <p:spPr>
          <a:xfrm>
            <a:off x="1369350" y="1778400"/>
            <a:ext cx="4610400" cy="492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fi" sz="1800" b="1">
                <a:solidFill>
                  <a:schemeClr val="dk1"/>
                </a:solidFill>
                <a:latin typeface="Lato"/>
                <a:ea typeface="Lato"/>
                <a:cs typeface="Lato"/>
                <a:sym typeface="Lato"/>
              </a:rPr>
              <a:t>@Liikuntaliitto</a:t>
            </a:r>
            <a:endParaRPr sz="1800">
              <a:latin typeface="Lato"/>
              <a:ea typeface="Lato"/>
              <a:cs typeface="Lato"/>
              <a:sym typeface="Lato"/>
            </a:endParaRPr>
          </a:p>
        </p:txBody>
      </p:sp>
      <p:sp>
        <p:nvSpPr>
          <p:cNvPr id="476" name="Google Shape;476;p71"/>
          <p:cNvSpPr txBox="1"/>
          <p:nvPr/>
        </p:nvSpPr>
        <p:spPr>
          <a:xfrm>
            <a:off x="1368000" y="3060000"/>
            <a:ext cx="4610400" cy="492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fi" sz="1800" b="1">
                <a:solidFill>
                  <a:schemeClr val="dk1"/>
                </a:solidFill>
                <a:latin typeface="Lato"/>
                <a:ea typeface="Lato"/>
                <a:cs typeface="Lato"/>
                <a:sym typeface="Lato"/>
              </a:rPr>
              <a:t>Opiskelijoiden Liikuntaliitto - OLL</a:t>
            </a:r>
            <a:endParaRPr sz="1800">
              <a:latin typeface="Lato"/>
              <a:ea typeface="Lato"/>
              <a:cs typeface="Lato"/>
              <a:sym typeface="Lato"/>
            </a:endParaRPr>
          </a:p>
        </p:txBody>
      </p:sp>
      <p:sp>
        <p:nvSpPr>
          <p:cNvPr id="477" name="Google Shape;477;p71"/>
          <p:cNvSpPr txBox="1"/>
          <p:nvPr/>
        </p:nvSpPr>
        <p:spPr>
          <a:xfrm>
            <a:off x="1368000" y="2419200"/>
            <a:ext cx="4610400" cy="492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fi" sz="1800" b="1">
                <a:solidFill>
                  <a:schemeClr val="dk1"/>
                </a:solidFill>
                <a:latin typeface="Lato"/>
                <a:ea typeface="Lato"/>
                <a:cs typeface="Lato"/>
                <a:sym typeface="Lato"/>
              </a:rPr>
              <a:t>@Liikuntaliitto</a:t>
            </a:r>
            <a:endParaRPr sz="1800">
              <a:latin typeface="Lato"/>
              <a:ea typeface="Lato"/>
              <a:cs typeface="Lato"/>
              <a:sym typeface="Lato"/>
            </a:endParaRPr>
          </a:p>
        </p:txBody>
      </p:sp>
      <p:sp>
        <p:nvSpPr>
          <p:cNvPr id="478" name="Google Shape;478;p71"/>
          <p:cNvSpPr txBox="1"/>
          <p:nvPr/>
        </p:nvSpPr>
        <p:spPr>
          <a:xfrm>
            <a:off x="1368000" y="3647850"/>
            <a:ext cx="4610400" cy="492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fi" sz="1800" b="1">
                <a:solidFill>
                  <a:schemeClr val="dk1"/>
                </a:solidFill>
                <a:latin typeface="Lato"/>
                <a:ea typeface="Lato"/>
                <a:cs typeface="Lato"/>
                <a:sym typeface="Lato"/>
              </a:rPr>
              <a:t>#liikkuvakorkeakoulu</a:t>
            </a:r>
            <a:endParaRPr sz="1800" b="1">
              <a:solidFill>
                <a:schemeClr val="dk1"/>
              </a:solidFill>
              <a:latin typeface="Lato"/>
              <a:ea typeface="Lato"/>
              <a:cs typeface="Lato"/>
              <a:sym typeface="Lato"/>
            </a:endParaRPr>
          </a:p>
          <a:p>
            <a:pPr marL="0" lvl="0" indent="0" algn="l" rtl="0">
              <a:lnSpc>
                <a:spcPct val="150000"/>
              </a:lnSpc>
              <a:spcBef>
                <a:spcPts val="0"/>
              </a:spcBef>
              <a:spcAft>
                <a:spcPts val="0"/>
              </a:spcAft>
              <a:buNone/>
            </a:pPr>
            <a:endParaRPr sz="1800" b="1">
              <a:solidFill>
                <a:schemeClr val="dk1"/>
              </a:solidFill>
              <a:latin typeface="Lato"/>
              <a:ea typeface="Lato"/>
              <a:cs typeface="Lato"/>
              <a:sym typeface="Lato"/>
            </a:endParaRPr>
          </a:p>
        </p:txBody>
      </p:sp>
      <p:pic>
        <p:nvPicPr>
          <p:cNvPr id="479" name="Google Shape;479;p71"/>
          <p:cNvPicPr preferRelativeResize="0"/>
          <p:nvPr/>
        </p:nvPicPr>
        <p:blipFill>
          <a:blip r:embed="rId3">
            <a:alphaModFix/>
          </a:blip>
          <a:stretch>
            <a:fillRect/>
          </a:stretch>
        </p:blipFill>
        <p:spPr>
          <a:xfrm>
            <a:off x="5737950" y="2234975"/>
            <a:ext cx="2735500" cy="1923200"/>
          </a:xfrm>
          <a:prstGeom prst="rect">
            <a:avLst/>
          </a:prstGeom>
          <a:noFill/>
          <a:ln>
            <a:noFill/>
          </a:ln>
        </p:spPr>
      </p:pic>
      <p:sp>
        <p:nvSpPr>
          <p:cNvPr id="480" name="Google Shape;480;p71"/>
          <p:cNvSpPr txBox="1"/>
          <p:nvPr/>
        </p:nvSpPr>
        <p:spPr>
          <a:xfrm>
            <a:off x="5942000" y="2436086"/>
            <a:ext cx="2571600" cy="1521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800"/>
              </a:spcBef>
              <a:spcAft>
                <a:spcPts val="0"/>
              </a:spcAft>
              <a:buNone/>
            </a:pPr>
            <a:r>
              <a:rPr lang="fi" sz="1800" b="1" u="sng">
                <a:latin typeface="Lato"/>
                <a:ea typeface="Lato"/>
                <a:cs typeface="Lato"/>
                <a:sym typeface="Lato"/>
                <a:hlinkClick r:id="rId4"/>
              </a:rPr>
              <a:t>Liikkuva korkeakoulu -tietopankki</a:t>
            </a:r>
            <a:endParaRPr>
              <a:latin typeface="Lato"/>
              <a:ea typeface="Lato"/>
              <a:cs typeface="Lato"/>
              <a:sym typeface="Lato"/>
            </a:endParaRPr>
          </a:p>
        </p:txBody>
      </p:sp>
      <p:pic>
        <p:nvPicPr>
          <p:cNvPr id="481" name="Google Shape;481;p71"/>
          <p:cNvPicPr preferRelativeResize="0"/>
          <p:nvPr/>
        </p:nvPicPr>
        <p:blipFill>
          <a:blip r:embed="rId5">
            <a:alphaModFix/>
          </a:blip>
          <a:stretch>
            <a:fillRect/>
          </a:stretch>
        </p:blipFill>
        <p:spPr>
          <a:xfrm>
            <a:off x="5737950" y="1279750"/>
            <a:ext cx="1837400" cy="1249950"/>
          </a:xfrm>
          <a:prstGeom prst="rect">
            <a:avLst/>
          </a:prstGeom>
          <a:noFill/>
          <a:ln>
            <a:noFill/>
          </a:ln>
        </p:spPr>
      </p:pic>
      <p:sp>
        <p:nvSpPr>
          <p:cNvPr id="482" name="Google Shape;482;p71"/>
          <p:cNvSpPr txBox="1"/>
          <p:nvPr/>
        </p:nvSpPr>
        <p:spPr>
          <a:xfrm>
            <a:off x="5980750" y="1658725"/>
            <a:ext cx="1351800" cy="492000"/>
          </a:xfrm>
          <a:prstGeom prst="rect">
            <a:avLst/>
          </a:prstGeom>
          <a:noFill/>
          <a:ln>
            <a:noFill/>
          </a:ln>
        </p:spPr>
        <p:txBody>
          <a:bodyPr spcFirstLastPara="1" wrap="square" lIns="91425" tIns="91425" rIns="91425" bIns="91425" anchor="ctr" anchorCtr="0">
            <a:noAutofit/>
          </a:bodyPr>
          <a:lstStyle/>
          <a:p>
            <a:pPr marL="0" lvl="0" indent="0" algn="ctr" rtl="0">
              <a:spcBef>
                <a:spcPts val="800"/>
              </a:spcBef>
              <a:spcAft>
                <a:spcPts val="0"/>
              </a:spcAft>
              <a:buNone/>
            </a:pPr>
            <a:r>
              <a:rPr lang="fi" sz="2000" b="1">
                <a:latin typeface="Lato"/>
                <a:ea typeface="Lato"/>
                <a:cs typeface="Lato"/>
                <a:sym typeface="Lato"/>
              </a:rPr>
              <a:t>www.oll.fi</a:t>
            </a:r>
            <a:endParaRPr sz="2000" b="1">
              <a:latin typeface="Lato"/>
              <a:ea typeface="Lato"/>
              <a:cs typeface="Lato"/>
              <a:sym typeface="Lato"/>
            </a:endParaRPr>
          </a:p>
        </p:txBody>
      </p:sp>
      <p:sp>
        <p:nvSpPr>
          <p:cNvPr id="483" name="Google Shape;483;p71"/>
          <p:cNvSpPr txBox="1">
            <a:spLocks noGrp="1"/>
          </p:cNvSpPr>
          <p:nvPr>
            <p:ph type="title"/>
          </p:nvPr>
        </p:nvSpPr>
        <p:spPr>
          <a:xfrm>
            <a:off x="639975" y="244800"/>
            <a:ext cx="5426400" cy="112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a:t>Kiitos!</a:t>
            </a:r>
            <a:endParaRPr/>
          </a:p>
        </p:txBody>
      </p:sp>
      <p:pic>
        <p:nvPicPr>
          <p:cNvPr id="484" name="Google Shape;484;p71"/>
          <p:cNvPicPr preferRelativeResize="0"/>
          <p:nvPr/>
        </p:nvPicPr>
        <p:blipFill>
          <a:blip r:embed="rId6">
            <a:alphaModFix/>
          </a:blip>
          <a:stretch>
            <a:fillRect/>
          </a:stretch>
        </p:blipFill>
        <p:spPr>
          <a:xfrm>
            <a:off x="719975" y="2953025"/>
            <a:ext cx="633600" cy="633600"/>
          </a:xfrm>
          <a:prstGeom prst="rect">
            <a:avLst/>
          </a:prstGeom>
          <a:noFill/>
          <a:ln>
            <a:noFill/>
          </a:ln>
        </p:spPr>
      </p:pic>
      <p:pic>
        <p:nvPicPr>
          <p:cNvPr id="485" name="Google Shape;485;p71"/>
          <p:cNvPicPr preferRelativeResize="0"/>
          <p:nvPr/>
        </p:nvPicPr>
        <p:blipFill>
          <a:blip r:embed="rId7">
            <a:alphaModFix/>
          </a:blip>
          <a:stretch>
            <a:fillRect/>
          </a:stretch>
        </p:blipFill>
        <p:spPr>
          <a:xfrm>
            <a:off x="719975" y="2312575"/>
            <a:ext cx="633600" cy="633600"/>
          </a:xfrm>
          <a:prstGeom prst="rect">
            <a:avLst/>
          </a:prstGeom>
          <a:noFill/>
          <a:ln>
            <a:noFill/>
          </a:ln>
        </p:spPr>
      </p:pic>
      <p:pic>
        <p:nvPicPr>
          <p:cNvPr id="486" name="Google Shape;486;p71"/>
          <p:cNvPicPr preferRelativeResize="0"/>
          <p:nvPr/>
        </p:nvPicPr>
        <p:blipFill>
          <a:blip r:embed="rId8">
            <a:alphaModFix/>
          </a:blip>
          <a:stretch>
            <a:fillRect/>
          </a:stretch>
        </p:blipFill>
        <p:spPr>
          <a:xfrm>
            <a:off x="720200" y="1672325"/>
            <a:ext cx="633150" cy="633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0"/>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fi" b="1">
                <a:solidFill>
                  <a:srgbClr val="065F7C"/>
                </a:solidFill>
                <a:latin typeface="Lato"/>
                <a:ea typeface="Lato"/>
                <a:cs typeface="Lato"/>
                <a:sym typeface="Lato"/>
              </a:rPr>
              <a:t>Turvallisemman tilan säännöt 1/3</a:t>
            </a:r>
            <a:endParaRPr sz="3600">
              <a:latin typeface="Lato"/>
              <a:ea typeface="Lato"/>
              <a:cs typeface="Lato"/>
              <a:sym typeface="Lato"/>
            </a:endParaRPr>
          </a:p>
        </p:txBody>
      </p:sp>
      <p:sp>
        <p:nvSpPr>
          <p:cNvPr id="232" name="Google Shape;232;p40"/>
          <p:cNvSpPr txBox="1">
            <a:spLocks noGrp="1"/>
          </p:cNvSpPr>
          <p:nvPr>
            <p:ph type="body" idx="1"/>
          </p:nvPr>
        </p:nvSpPr>
        <p:spPr>
          <a:xfrm>
            <a:off x="311700" y="1152550"/>
            <a:ext cx="8520600" cy="3629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Font typeface="Lato"/>
              <a:buAutoNum type="arabicPeriod"/>
            </a:pPr>
            <a:r>
              <a:rPr lang="fi" sz="1800">
                <a:latin typeface="Lato"/>
                <a:ea typeface="Lato"/>
                <a:cs typeface="Lato"/>
                <a:sym typeface="Lato"/>
              </a:rPr>
              <a:t>Emme oleta tai yleistä omaa kokemustamme muita koskevaksi. Emme voi tietää toisen kokemusta, ajatuksia, elämäntilannetta, seksuaalisuutta, sukupuolta, kansallisuutta, kulttuuria, kieltä, uskontoa, arvoja, terveydentilaa tai toimintakykyä hänen puolestaan. Oletusten tekeminen on kuitenkin luontaista, joten kyseenalaistamme omat oletuksemme, kuuntelemme muita ja olemme avoimia muuttamaan käsityksiämme.</a:t>
            </a:r>
            <a:endParaRPr sz="1800">
              <a:latin typeface="Lato"/>
              <a:ea typeface="Lato"/>
              <a:cs typeface="Lato"/>
              <a:sym typeface="Lato"/>
            </a:endParaRPr>
          </a:p>
          <a:p>
            <a:pPr marL="457200" lvl="0" indent="-342900" algn="l" rtl="0">
              <a:lnSpc>
                <a:spcPct val="150000"/>
              </a:lnSpc>
              <a:spcBef>
                <a:spcPts val="1000"/>
              </a:spcBef>
              <a:spcAft>
                <a:spcPts val="0"/>
              </a:spcAft>
              <a:buSzPts val="1800"/>
              <a:buFont typeface="Lato"/>
              <a:buAutoNum type="arabicPeriod"/>
            </a:pPr>
            <a:r>
              <a:rPr lang="fi" sz="1800">
                <a:latin typeface="Lato"/>
                <a:ea typeface="Lato"/>
                <a:cs typeface="Lato"/>
                <a:sym typeface="Lato"/>
              </a:rPr>
              <a:t>Puhuttelemme ja puhumme muista ihmisistä kunnioittavaan sävyyn.</a:t>
            </a:r>
            <a:endParaRPr sz="1800">
              <a:latin typeface="Lato"/>
              <a:ea typeface="Lato"/>
              <a:cs typeface="Lato"/>
              <a:sym typeface="Lato"/>
            </a:endParaRPr>
          </a:p>
          <a:p>
            <a:pPr marL="457200" lvl="0" indent="-342900" algn="l" rtl="0">
              <a:lnSpc>
                <a:spcPct val="150000"/>
              </a:lnSpc>
              <a:spcBef>
                <a:spcPts val="1000"/>
              </a:spcBef>
              <a:spcAft>
                <a:spcPts val="0"/>
              </a:spcAft>
              <a:buSzPts val="1800"/>
              <a:buFont typeface="Lato"/>
              <a:buAutoNum type="arabicPeriod"/>
            </a:pPr>
            <a:r>
              <a:rPr lang="fi" sz="1800">
                <a:latin typeface="Lato"/>
                <a:ea typeface="Lato"/>
                <a:cs typeface="Lato"/>
                <a:sym typeface="Lato"/>
              </a:rPr>
              <a:t>Käytämme sellaista kieltä, jota kaikki ymmärtävät.</a:t>
            </a:r>
            <a:endParaRPr sz="1800">
              <a:latin typeface="Lato"/>
              <a:ea typeface="Lato"/>
              <a:cs typeface="Lato"/>
              <a:sym typeface="Lato"/>
            </a:endParaRPr>
          </a:p>
          <a:p>
            <a:pPr marL="0" lvl="0" indent="0" algn="l" rtl="0">
              <a:lnSpc>
                <a:spcPct val="150000"/>
              </a:lnSpc>
              <a:spcBef>
                <a:spcPts val="1000"/>
              </a:spcBef>
              <a:spcAft>
                <a:spcPts val="0"/>
              </a:spcAft>
              <a:buNone/>
            </a:pPr>
            <a:endParaRPr sz="18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animEffect transition="in" filter="fade">
                                      <p:cBhvr>
                                        <p:cTn id="7" dur="1"/>
                                        <p:tgtEl>
                                          <p:spTgt spid="2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xEl>
                                              <p:pRg st="1" end="1"/>
                                            </p:txEl>
                                          </p:spTgt>
                                        </p:tgtEl>
                                        <p:attrNameLst>
                                          <p:attrName>style.visibility</p:attrName>
                                        </p:attrNameLst>
                                      </p:cBhvr>
                                      <p:to>
                                        <p:strVal val="visible"/>
                                      </p:to>
                                    </p:set>
                                    <p:animEffect transition="in" filter="fade">
                                      <p:cBhvr>
                                        <p:cTn id="12" dur="1"/>
                                        <p:tgtEl>
                                          <p:spTgt spid="2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2">
                                            <p:txEl>
                                              <p:pRg st="2" end="2"/>
                                            </p:txEl>
                                          </p:spTgt>
                                        </p:tgtEl>
                                        <p:attrNameLst>
                                          <p:attrName>style.visibility</p:attrName>
                                        </p:attrNameLst>
                                      </p:cBhvr>
                                      <p:to>
                                        <p:strVal val="visible"/>
                                      </p:to>
                                    </p:set>
                                    <p:animEffect transition="in" filter="fade">
                                      <p:cBhvr>
                                        <p:cTn id="17" dur="1"/>
                                        <p:tgtEl>
                                          <p:spTgt spid="2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2">
                                            <p:txEl>
                                              <p:pRg st="3" end="3"/>
                                            </p:txEl>
                                          </p:spTgt>
                                        </p:tgtEl>
                                        <p:attrNameLst>
                                          <p:attrName>style.visibility</p:attrName>
                                        </p:attrNameLst>
                                      </p:cBhvr>
                                      <p:to>
                                        <p:strVal val="visible"/>
                                      </p:to>
                                    </p:set>
                                    <p:animEffect transition="in" filter="fade">
                                      <p:cBhvr>
                                        <p:cTn id="22" dur="1"/>
                                        <p:tgtEl>
                                          <p:spTgt spid="2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1"/>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i" b="1">
                <a:solidFill>
                  <a:srgbClr val="065F7C"/>
                </a:solidFill>
                <a:latin typeface="Lato"/>
                <a:ea typeface="Lato"/>
                <a:cs typeface="Lato"/>
                <a:sym typeface="Lato"/>
              </a:rPr>
              <a:t>Turvallisemman tilan säännöt 2/3</a:t>
            </a:r>
            <a:endParaRPr sz="3600">
              <a:latin typeface="Lato"/>
              <a:ea typeface="Lato"/>
              <a:cs typeface="Lato"/>
              <a:sym typeface="Lato"/>
            </a:endParaRPr>
          </a:p>
        </p:txBody>
      </p:sp>
      <p:sp>
        <p:nvSpPr>
          <p:cNvPr id="239" name="Google Shape;239;p41"/>
          <p:cNvSpPr txBox="1">
            <a:spLocks noGrp="1"/>
          </p:cNvSpPr>
          <p:nvPr>
            <p:ph type="body" idx="1"/>
          </p:nvPr>
        </p:nvSpPr>
        <p:spPr>
          <a:xfrm>
            <a:off x="311700" y="1152550"/>
            <a:ext cx="8520600" cy="362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AutoNum type="arabicPeriod" startAt="4"/>
            </a:pPr>
            <a:r>
              <a:rPr lang="fi" sz="1800">
                <a:latin typeface="Lato"/>
                <a:ea typeface="Lato"/>
                <a:cs typeface="Lato"/>
                <a:sym typeface="Lato"/>
              </a:rPr>
              <a:t>Annamme tilaa muille. Huolehdimme, että kaikki pääsevät osallistumaan ja tulevat kuulluksi.</a:t>
            </a:r>
            <a:endParaRPr sz="1800">
              <a:latin typeface="Lato"/>
              <a:ea typeface="Lato"/>
              <a:cs typeface="Lato"/>
              <a:sym typeface="Lato"/>
            </a:endParaRPr>
          </a:p>
          <a:p>
            <a:pPr marL="457200" lvl="0" indent="-342900" algn="l" rtl="0">
              <a:spcBef>
                <a:spcPts val="1000"/>
              </a:spcBef>
              <a:spcAft>
                <a:spcPts val="0"/>
              </a:spcAft>
              <a:buSzPts val="1800"/>
              <a:buFont typeface="Lato"/>
              <a:buAutoNum type="arabicPeriod" startAt="4"/>
            </a:pPr>
            <a:r>
              <a:rPr lang="fi" sz="1800">
                <a:latin typeface="Lato"/>
                <a:ea typeface="Lato"/>
                <a:cs typeface="Lato"/>
                <a:sym typeface="Lato"/>
              </a:rPr>
              <a:t>Annamme kaikkien olla omia itsejään. Emme kyseenalaista erilaisuutta.</a:t>
            </a:r>
            <a:endParaRPr sz="1800">
              <a:latin typeface="Lato"/>
              <a:ea typeface="Lato"/>
              <a:cs typeface="Lato"/>
              <a:sym typeface="Lato"/>
            </a:endParaRPr>
          </a:p>
          <a:p>
            <a:pPr marL="457200" lvl="0" indent="-342900" algn="l" rtl="0">
              <a:spcBef>
                <a:spcPts val="1000"/>
              </a:spcBef>
              <a:spcAft>
                <a:spcPts val="0"/>
              </a:spcAft>
              <a:buSzPts val="1800"/>
              <a:buFont typeface="Lato"/>
              <a:buAutoNum type="arabicPeriod" startAt="4"/>
            </a:pPr>
            <a:r>
              <a:rPr lang="fi" sz="1800">
                <a:latin typeface="Lato"/>
                <a:ea typeface="Lato"/>
                <a:cs typeface="Lato"/>
                <a:sym typeface="Lato"/>
              </a:rPr>
              <a:t>Kunnioitamme eriäviä näkemyksiä sekä pidämme kiinni jakamattomasta ihmisarvosta, joka kuuluu kaikille.</a:t>
            </a:r>
            <a:endParaRPr sz="1800">
              <a:latin typeface="Lato"/>
              <a:ea typeface="Lato"/>
              <a:cs typeface="Lato"/>
              <a:sym typeface="Lato"/>
            </a:endParaRPr>
          </a:p>
          <a:p>
            <a:pPr marL="457200" lvl="0" indent="-342900" algn="l" rtl="0">
              <a:spcBef>
                <a:spcPts val="1000"/>
              </a:spcBef>
              <a:spcAft>
                <a:spcPts val="1000"/>
              </a:spcAft>
              <a:buSzPts val="1800"/>
              <a:buFont typeface="Lato"/>
              <a:buAutoNum type="arabicPeriod" startAt="4"/>
            </a:pPr>
            <a:r>
              <a:rPr lang="fi" sz="1800">
                <a:latin typeface="Lato"/>
                <a:ea typeface="Lato"/>
                <a:cs typeface="Lato"/>
                <a:sym typeface="Lato"/>
              </a:rPr>
              <a:t>Emme häiritse ketään sanallisesti, koskettamalla tai tuijottamalla. Jos toinen pyytää, lopetamme tai muutamme käytöstä ja pyydämme heti anteeksi.</a:t>
            </a:r>
            <a:endParaRPr sz="18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fade">
                                      <p:cBhvr>
                                        <p:cTn id="7" dur="1"/>
                                        <p:tgtEl>
                                          <p:spTgt spid="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Effect transition="in" filter="fade">
                                      <p:cBhvr>
                                        <p:cTn id="12" dur="1"/>
                                        <p:tgtEl>
                                          <p:spTgt spid="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
                                            <p:txEl>
                                              <p:pRg st="2" end="2"/>
                                            </p:txEl>
                                          </p:spTgt>
                                        </p:tgtEl>
                                        <p:attrNameLst>
                                          <p:attrName>style.visibility</p:attrName>
                                        </p:attrNameLst>
                                      </p:cBhvr>
                                      <p:to>
                                        <p:strVal val="visible"/>
                                      </p:to>
                                    </p:set>
                                    <p:animEffect transition="in" filter="fade">
                                      <p:cBhvr>
                                        <p:cTn id="17" dur="1"/>
                                        <p:tgtEl>
                                          <p:spTgt spid="2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9">
                                            <p:txEl>
                                              <p:pRg st="3" end="3"/>
                                            </p:txEl>
                                          </p:spTgt>
                                        </p:tgtEl>
                                        <p:attrNameLst>
                                          <p:attrName>style.visibility</p:attrName>
                                        </p:attrNameLst>
                                      </p:cBhvr>
                                      <p:to>
                                        <p:strVal val="visible"/>
                                      </p:to>
                                    </p:set>
                                    <p:animEffect transition="in" filter="fade">
                                      <p:cBhvr>
                                        <p:cTn id="22" dur="1"/>
                                        <p:tgtEl>
                                          <p:spTgt spid="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2"/>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i"/>
              <a:t>Turvallisemman tilan säännöt 3/3</a:t>
            </a:r>
            <a:endParaRPr/>
          </a:p>
        </p:txBody>
      </p:sp>
      <p:sp>
        <p:nvSpPr>
          <p:cNvPr id="246" name="Google Shape;246;p42"/>
          <p:cNvSpPr txBox="1">
            <a:spLocks noGrp="1"/>
          </p:cNvSpPr>
          <p:nvPr>
            <p:ph type="body" idx="1"/>
          </p:nvPr>
        </p:nvSpPr>
        <p:spPr>
          <a:xfrm>
            <a:off x="311700" y="1152550"/>
            <a:ext cx="8520600" cy="362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startAt="8"/>
            </a:pPr>
            <a:r>
              <a:rPr lang="fi" sz="1800"/>
              <a:t>Kuvaamme julkisissa tilaisuuksissa hyvän tavan mukaisesti.</a:t>
            </a:r>
            <a:endParaRPr sz="1800"/>
          </a:p>
          <a:p>
            <a:pPr marL="457200" lvl="0" indent="-342900" algn="l" rtl="0">
              <a:spcBef>
                <a:spcPts val="1000"/>
              </a:spcBef>
              <a:spcAft>
                <a:spcPts val="0"/>
              </a:spcAft>
              <a:buSzPts val="1800"/>
              <a:buAutoNum type="arabicPeriod" startAt="8"/>
            </a:pPr>
            <a:r>
              <a:rPr lang="fi" sz="1800"/>
              <a:t>Puutumme epäasialliseen käyttäytymiseen.</a:t>
            </a:r>
            <a:endParaRPr sz="1800"/>
          </a:p>
          <a:p>
            <a:pPr marL="457200" lvl="0" indent="-342900" algn="l" rtl="0">
              <a:spcBef>
                <a:spcPts val="1000"/>
              </a:spcBef>
              <a:spcAft>
                <a:spcPts val="0"/>
              </a:spcAft>
              <a:buSzPts val="1800"/>
              <a:buAutoNum type="arabicPeriod" startAt="8"/>
            </a:pPr>
            <a:r>
              <a:rPr lang="fi" sz="1800"/>
              <a:t>Jos rikomme sääntöjä, emme hätäänny: me kaikki saatamme rikkoa niitä. Emme silti vähättele tahatontakaan käytöstämme, vaan pyydämme anteeksi ja otamme opiksi.</a:t>
            </a:r>
            <a:endParaRPr sz="1800"/>
          </a:p>
          <a:p>
            <a:pPr marL="457200" lvl="0" indent="-342900" algn="l" rtl="0">
              <a:spcBef>
                <a:spcPts val="1000"/>
              </a:spcBef>
              <a:spcAft>
                <a:spcPts val="0"/>
              </a:spcAft>
              <a:buSzPts val="1800"/>
              <a:buAutoNum type="arabicPeriod" startAt="8"/>
            </a:pPr>
            <a:r>
              <a:rPr lang="fi" sz="1800"/>
              <a:t>Jos kaipaamme apua tai tukea ongelmatilanteissa, voimme pyytää sitä esimerkiksi häirintäyhdyshenkilöiltä.</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Effect transition="in" filter="fade">
                                      <p:cBhvr>
                                        <p:cTn id="7" dur="1"/>
                                        <p:tgtEl>
                                          <p:spTgt spid="2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xEl>
                                              <p:pRg st="1" end="1"/>
                                            </p:txEl>
                                          </p:spTgt>
                                        </p:tgtEl>
                                        <p:attrNameLst>
                                          <p:attrName>style.visibility</p:attrName>
                                        </p:attrNameLst>
                                      </p:cBhvr>
                                      <p:to>
                                        <p:strVal val="visible"/>
                                      </p:to>
                                    </p:set>
                                    <p:animEffect transition="in" filter="fade">
                                      <p:cBhvr>
                                        <p:cTn id="12" dur="1"/>
                                        <p:tgtEl>
                                          <p:spTgt spid="2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6">
                                            <p:txEl>
                                              <p:pRg st="2" end="2"/>
                                            </p:txEl>
                                          </p:spTgt>
                                        </p:tgtEl>
                                        <p:attrNameLst>
                                          <p:attrName>style.visibility</p:attrName>
                                        </p:attrNameLst>
                                      </p:cBhvr>
                                      <p:to>
                                        <p:strVal val="visible"/>
                                      </p:to>
                                    </p:set>
                                    <p:animEffect transition="in" filter="fade">
                                      <p:cBhvr>
                                        <p:cTn id="17" dur="1"/>
                                        <p:tgtEl>
                                          <p:spTgt spid="2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6">
                                            <p:txEl>
                                              <p:pRg st="3" end="3"/>
                                            </p:txEl>
                                          </p:spTgt>
                                        </p:tgtEl>
                                        <p:attrNameLst>
                                          <p:attrName>style.visibility</p:attrName>
                                        </p:attrNameLst>
                                      </p:cBhvr>
                                      <p:to>
                                        <p:strVal val="visible"/>
                                      </p:to>
                                    </p:set>
                                    <p:animEffect transition="in" filter="fade">
                                      <p:cBhvr>
                                        <p:cTn id="22" dur="1"/>
                                        <p:tgtEl>
                                          <p:spTgt spid="2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5"/>
          <p:cNvPicPr preferRelativeResize="0"/>
          <p:nvPr/>
        </p:nvPicPr>
        <p:blipFill>
          <a:blip r:embed="rId3">
            <a:alphaModFix amt="35000"/>
          </a:blip>
          <a:stretch>
            <a:fillRect/>
          </a:stretch>
        </p:blipFill>
        <p:spPr>
          <a:xfrm>
            <a:off x="0" y="-952500"/>
            <a:ext cx="9144000" cy="6096000"/>
          </a:xfrm>
          <a:prstGeom prst="rect">
            <a:avLst/>
          </a:prstGeom>
          <a:noFill/>
          <a:ln>
            <a:noFill/>
          </a:ln>
        </p:spPr>
      </p:pic>
      <p:sp>
        <p:nvSpPr>
          <p:cNvPr id="268" name="Google Shape;268;p45"/>
          <p:cNvSpPr txBox="1"/>
          <p:nvPr/>
        </p:nvSpPr>
        <p:spPr>
          <a:xfrm>
            <a:off x="228600" y="220425"/>
            <a:ext cx="7249800" cy="97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400"/>
              <a:buFont typeface="Arial"/>
              <a:buNone/>
            </a:pPr>
            <a:r>
              <a:rPr lang="fi" sz="4400" b="1">
                <a:solidFill>
                  <a:srgbClr val="065F7C"/>
                </a:solidFill>
                <a:latin typeface="Lato"/>
                <a:ea typeface="Lato"/>
                <a:cs typeface="Lato"/>
                <a:sym typeface="Lato"/>
              </a:rPr>
              <a:t>Opiskelijoiden Liikuntaliitto</a:t>
            </a:r>
            <a:endParaRPr sz="3100">
              <a:solidFill>
                <a:srgbClr val="065F7C"/>
              </a:solidFill>
              <a:latin typeface="Calibri"/>
              <a:ea typeface="Calibri"/>
              <a:cs typeface="Calibri"/>
              <a:sym typeface="Calibri"/>
            </a:endParaRPr>
          </a:p>
          <a:p>
            <a:pPr marL="0" lvl="0" indent="0" algn="l" rtl="0">
              <a:spcBef>
                <a:spcPts val="0"/>
              </a:spcBef>
              <a:spcAft>
                <a:spcPts val="0"/>
              </a:spcAft>
              <a:buNone/>
            </a:pPr>
            <a:endParaRPr sz="1200">
              <a:latin typeface="Lato"/>
              <a:ea typeface="Lato"/>
              <a:cs typeface="Lato"/>
              <a:sym typeface="Lato"/>
            </a:endParaRPr>
          </a:p>
        </p:txBody>
      </p:sp>
      <p:sp>
        <p:nvSpPr>
          <p:cNvPr id="269" name="Google Shape;269;p45"/>
          <p:cNvSpPr txBox="1"/>
          <p:nvPr/>
        </p:nvSpPr>
        <p:spPr>
          <a:xfrm>
            <a:off x="228600" y="1270475"/>
            <a:ext cx="8499000" cy="3576000"/>
          </a:xfrm>
          <a:prstGeom prst="rect">
            <a:avLst/>
          </a:prstGeom>
          <a:gradFill>
            <a:gsLst>
              <a:gs pos="0">
                <a:srgbClr val="F8FBFB"/>
              </a:gs>
              <a:gs pos="100000">
                <a:srgbClr val="A8C2C9"/>
              </a:gs>
            </a:gsLst>
            <a:lin ang="5400012" scaled="0"/>
          </a:gradFill>
          <a:ln>
            <a:noFill/>
          </a:ln>
        </p:spPr>
        <p:txBody>
          <a:bodyPr spcFirstLastPara="1" wrap="square" lIns="91425" tIns="91425" rIns="91425" bIns="91425" anchor="t" anchorCtr="0">
            <a:spAutoFit/>
          </a:bodyPr>
          <a:lstStyle/>
          <a:p>
            <a:pPr marL="457200" lvl="0" indent="-336550" algn="l" rtl="0">
              <a:spcBef>
                <a:spcPts val="800"/>
              </a:spcBef>
              <a:spcAft>
                <a:spcPts val="0"/>
              </a:spcAft>
              <a:buClr>
                <a:schemeClr val="dk1"/>
              </a:buClr>
              <a:buSzPts val="1700"/>
              <a:buFont typeface="Lato"/>
              <a:buChar char="●"/>
            </a:pPr>
            <a:r>
              <a:rPr lang="fi" sz="1700">
                <a:solidFill>
                  <a:schemeClr val="dk1"/>
                </a:solidFill>
                <a:latin typeface="Lato"/>
                <a:ea typeface="Lato"/>
                <a:cs typeface="Lato"/>
                <a:sym typeface="Lato"/>
              </a:rPr>
              <a:t>Vuonna 1924 perustettu valtakunnallinen opiskelija- ja korkeakoululiikunnan edunvalvonta- ja palvelujärjestö. </a:t>
            </a:r>
            <a:endParaRPr sz="1700">
              <a:solidFill>
                <a:schemeClr val="dk1"/>
              </a:solidFill>
              <a:latin typeface="Lato"/>
              <a:ea typeface="Lato"/>
              <a:cs typeface="Lato"/>
              <a:sym typeface="Lato"/>
            </a:endParaRPr>
          </a:p>
          <a:p>
            <a:pPr marL="457200" lvl="0" indent="-336550" algn="l" rtl="0">
              <a:spcBef>
                <a:spcPts val="1000"/>
              </a:spcBef>
              <a:spcAft>
                <a:spcPts val="0"/>
              </a:spcAft>
              <a:buClr>
                <a:schemeClr val="dk1"/>
              </a:buClr>
              <a:buSzPts val="1700"/>
              <a:buFont typeface="Lato"/>
              <a:buChar char="●"/>
            </a:pPr>
            <a:r>
              <a:rPr lang="fi" sz="1700">
                <a:solidFill>
                  <a:schemeClr val="dk1"/>
                </a:solidFill>
                <a:latin typeface="Lato"/>
                <a:ea typeface="Lato"/>
                <a:cs typeface="Lato"/>
                <a:sym typeface="Lato"/>
              </a:rPr>
              <a:t>Suomalaisen korkeakoulu- ja opiskelijaliikunnan ääni ja asiantuntija. </a:t>
            </a:r>
            <a:endParaRPr sz="2300">
              <a:solidFill>
                <a:schemeClr val="dk1"/>
              </a:solidFill>
              <a:latin typeface="Lato"/>
              <a:ea typeface="Lato"/>
              <a:cs typeface="Lato"/>
              <a:sym typeface="Lato"/>
            </a:endParaRPr>
          </a:p>
          <a:p>
            <a:pPr marL="457200" lvl="0" indent="-336550" algn="l" rtl="0">
              <a:spcBef>
                <a:spcPts val="1000"/>
              </a:spcBef>
              <a:spcAft>
                <a:spcPts val="0"/>
              </a:spcAft>
              <a:buClr>
                <a:schemeClr val="dk1"/>
              </a:buClr>
              <a:buSzPts val="1700"/>
              <a:buFont typeface="Lato"/>
              <a:buChar char="●"/>
            </a:pPr>
            <a:r>
              <a:rPr lang="fi" sz="1700">
                <a:solidFill>
                  <a:schemeClr val="dk1"/>
                </a:solidFill>
                <a:latin typeface="Lato"/>
                <a:ea typeface="Lato"/>
                <a:cs typeface="Lato"/>
                <a:sym typeface="Lato"/>
              </a:rPr>
              <a:t>Tavoitteena: Suomen korkeakouluissa on hyvät liikuntapalvelut ja hyvinvointia tukeva opiskelukulttuuri ja –ympäristöt → Opiskelijat liikkuvat terveytensä kannalta riittävästi</a:t>
            </a:r>
            <a:endParaRPr sz="2300">
              <a:solidFill>
                <a:schemeClr val="dk1"/>
              </a:solidFill>
              <a:latin typeface="Lato"/>
              <a:ea typeface="Lato"/>
              <a:cs typeface="Lato"/>
              <a:sym typeface="Lato"/>
            </a:endParaRPr>
          </a:p>
          <a:p>
            <a:pPr marL="457200" lvl="0" indent="-336550" algn="l" rtl="0">
              <a:spcBef>
                <a:spcPts val="1000"/>
              </a:spcBef>
              <a:spcAft>
                <a:spcPts val="0"/>
              </a:spcAft>
              <a:buClr>
                <a:schemeClr val="dk1"/>
              </a:buClr>
              <a:buSzPts val="1700"/>
              <a:buFont typeface="Lato"/>
              <a:buChar char="●"/>
            </a:pPr>
            <a:r>
              <a:rPr lang="fi" sz="1700">
                <a:solidFill>
                  <a:schemeClr val="dk1"/>
                </a:solidFill>
                <a:latin typeface="Lato"/>
                <a:ea typeface="Lato"/>
                <a:cs typeface="Lato"/>
                <a:sym typeface="Lato"/>
              </a:rPr>
              <a:t>Vaikuttaa, palvelee, kouluttaa, tutkii ja toimii kansallisilla ja kansainvälisilläkin kentillä.</a:t>
            </a:r>
            <a:endParaRPr sz="2300">
              <a:solidFill>
                <a:schemeClr val="dk1"/>
              </a:solidFill>
              <a:latin typeface="Lato"/>
              <a:ea typeface="Lato"/>
              <a:cs typeface="Lato"/>
              <a:sym typeface="Lato"/>
            </a:endParaRPr>
          </a:p>
          <a:p>
            <a:pPr marL="457200" lvl="0" indent="-336550" algn="l" rtl="0">
              <a:spcBef>
                <a:spcPts val="1000"/>
              </a:spcBef>
              <a:spcAft>
                <a:spcPts val="1000"/>
              </a:spcAft>
              <a:buClr>
                <a:schemeClr val="dk1"/>
              </a:buClr>
              <a:buSzPts val="1700"/>
              <a:buFont typeface="Lato"/>
              <a:buChar char="●"/>
            </a:pPr>
            <a:r>
              <a:rPr lang="fi" sz="1700">
                <a:solidFill>
                  <a:schemeClr val="dk1"/>
                </a:solidFill>
                <a:latin typeface="Lato"/>
                <a:ea typeface="Lato"/>
                <a:cs typeface="Lato"/>
                <a:sym typeface="Lato"/>
              </a:rPr>
              <a:t>Koordinoi Opiskelijoiden SM-kisoja. OSM-kisojen tarkoituksena on tarjota taitotasoon katsomatta hauska kilpailuformaatti opiskelijoille, joissa tärkeintä on liikunnan tuottama ilo. </a:t>
            </a:r>
            <a:endParaRPr sz="16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xEl>
                                              <p:pRg st="0" end="0"/>
                                            </p:txEl>
                                          </p:spTgt>
                                        </p:tgtEl>
                                        <p:attrNameLst>
                                          <p:attrName>style.visibility</p:attrName>
                                        </p:attrNameLst>
                                      </p:cBhvr>
                                      <p:to>
                                        <p:strVal val="visible"/>
                                      </p:to>
                                    </p:set>
                                    <p:animEffect transition="in" filter="fade">
                                      <p:cBhvr>
                                        <p:cTn id="7" dur="1000"/>
                                        <p:tgtEl>
                                          <p:spTgt spid="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xEl>
                                              <p:pRg st="1" end="1"/>
                                            </p:txEl>
                                          </p:spTgt>
                                        </p:tgtEl>
                                        <p:attrNameLst>
                                          <p:attrName>style.visibility</p:attrName>
                                        </p:attrNameLst>
                                      </p:cBhvr>
                                      <p:to>
                                        <p:strVal val="visible"/>
                                      </p:to>
                                    </p:set>
                                    <p:animEffect transition="in" filter="fade">
                                      <p:cBhvr>
                                        <p:cTn id="12" dur="1000"/>
                                        <p:tgtEl>
                                          <p:spTgt spid="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9">
                                            <p:txEl>
                                              <p:pRg st="2" end="2"/>
                                            </p:txEl>
                                          </p:spTgt>
                                        </p:tgtEl>
                                        <p:attrNameLst>
                                          <p:attrName>style.visibility</p:attrName>
                                        </p:attrNameLst>
                                      </p:cBhvr>
                                      <p:to>
                                        <p:strVal val="visible"/>
                                      </p:to>
                                    </p:set>
                                    <p:animEffect transition="in" filter="fade">
                                      <p:cBhvr>
                                        <p:cTn id="17" dur="1000"/>
                                        <p:tgtEl>
                                          <p:spTgt spid="2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9">
                                            <p:txEl>
                                              <p:pRg st="3" end="3"/>
                                            </p:txEl>
                                          </p:spTgt>
                                        </p:tgtEl>
                                        <p:attrNameLst>
                                          <p:attrName>style.visibility</p:attrName>
                                        </p:attrNameLst>
                                      </p:cBhvr>
                                      <p:to>
                                        <p:strVal val="visible"/>
                                      </p:to>
                                    </p:set>
                                    <p:animEffect transition="in" filter="fade">
                                      <p:cBhvr>
                                        <p:cTn id="22" dur="1000"/>
                                        <p:tgtEl>
                                          <p:spTgt spid="2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9">
                                            <p:txEl>
                                              <p:pRg st="4" end="4"/>
                                            </p:txEl>
                                          </p:spTgt>
                                        </p:tgtEl>
                                        <p:attrNameLst>
                                          <p:attrName>style.visibility</p:attrName>
                                        </p:attrNameLst>
                                      </p:cBhvr>
                                      <p:to>
                                        <p:strVal val="visible"/>
                                      </p:to>
                                    </p:set>
                                    <p:animEffect transition="in" filter="fade">
                                      <p:cBhvr>
                                        <p:cTn id="27" dur="1000"/>
                                        <p:tgtEl>
                                          <p:spTgt spid="2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8"/>
          <p:cNvSpPr txBox="1">
            <a:spLocks noGrp="1"/>
          </p:cNvSpPr>
          <p:nvPr>
            <p:ph type="ctrTitle"/>
          </p:nvPr>
        </p:nvSpPr>
        <p:spPr>
          <a:xfrm>
            <a:off x="311708" y="744575"/>
            <a:ext cx="8520600" cy="205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a:t>Liikuntatuutoroinnin perusteet</a:t>
            </a:r>
            <a:endParaRPr/>
          </a:p>
        </p:txBody>
      </p:sp>
      <p:sp>
        <p:nvSpPr>
          <p:cNvPr id="287" name="Google Shape;287;p48"/>
          <p:cNvSpPr txBox="1">
            <a:spLocks noGrp="1"/>
          </p:cNvSpPr>
          <p:nvPr>
            <p:ph type="subTitle" idx="1"/>
          </p:nvPr>
        </p:nvSpPr>
        <p:spPr>
          <a:xfrm>
            <a:off x="4800300" y="3406975"/>
            <a:ext cx="4032000" cy="1155600"/>
          </a:xfrm>
          <a:prstGeom prst="rect">
            <a:avLst/>
          </a:prstGeom>
        </p:spPr>
        <p:txBody>
          <a:bodyPr spcFirstLastPara="1" wrap="square" lIns="91425" tIns="91425" rIns="91425" bIns="91425" anchor="ctr" anchorCtr="0">
            <a:noAutofit/>
          </a:bodyPr>
          <a:lstStyle/>
          <a:p>
            <a:pPr marL="0" lvl="0" indent="0" algn="l" rtl="0">
              <a:spcBef>
                <a:spcPts val="1000"/>
              </a:spcBef>
              <a:spcAft>
                <a:spcPts val="0"/>
              </a:spcAft>
              <a:buNone/>
            </a:pPr>
            <a:r>
              <a:rPr lang="fi"/>
              <a:t>Jorma Alastalo, OLL:n varapuheenjohtaja 2021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9"/>
          <p:cNvSpPr txBox="1">
            <a:spLocks noGrp="1"/>
          </p:cNvSpPr>
          <p:nvPr>
            <p:ph type="title"/>
          </p:nvPr>
        </p:nvSpPr>
        <p:spPr>
          <a:xfrm>
            <a:off x="311700" y="189550"/>
            <a:ext cx="7744500" cy="96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a:t>Esityksen sisältö</a:t>
            </a:r>
            <a:endParaRPr/>
          </a:p>
        </p:txBody>
      </p:sp>
      <p:sp>
        <p:nvSpPr>
          <p:cNvPr id="293" name="Google Shape;293;p49"/>
          <p:cNvSpPr txBox="1">
            <a:spLocks noGrp="1"/>
          </p:cNvSpPr>
          <p:nvPr>
            <p:ph type="body" idx="1"/>
          </p:nvPr>
        </p:nvSpPr>
        <p:spPr>
          <a:xfrm>
            <a:off x="311700" y="1152550"/>
            <a:ext cx="8520600" cy="3629400"/>
          </a:xfrm>
          <a:prstGeom prst="rect">
            <a:avLst/>
          </a:prstGeom>
        </p:spPr>
        <p:txBody>
          <a:bodyPr spcFirstLastPara="1" wrap="square" lIns="91425" tIns="91425" rIns="91425" bIns="91425" anchor="t" anchorCtr="0">
            <a:noAutofit/>
          </a:bodyPr>
          <a:lstStyle/>
          <a:p>
            <a:pPr marL="457200" lvl="0" indent="-381000" algn="l" rtl="0">
              <a:spcBef>
                <a:spcPts val="1000"/>
              </a:spcBef>
              <a:spcAft>
                <a:spcPts val="0"/>
              </a:spcAft>
              <a:buClr>
                <a:srgbClr val="065F7C"/>
              </a:buClr>
              <a:buSzPts val="2400"/>
              <a:buAutoNum type="arabicPeriod"/>
            </a:pPr>
            <a:r>
              <a:rPr lang="fi">
                <a:solidFill>
                  <a:srgbClr val="065F7C"/>
                </a:solidFill>
              </a:rPr>
              <a:t>Faktaa opiskelijoiden fyysisestä aktiivisuudesta</a:t>
            </a:r>
            <a:endParaRPr>
              <a:solidFill>
                <a:srgbClr val="065F7C"/>
              </a:solidFill>
            </a:endParaRPr>
          </a:p>
          <a:p>
            <a:pPr marL="457200" lvl="0" indent="-381000" algn="l" rtl="0">
              <a:spcBef>
                <a:spcPts val="0"/>
              </a:spcBef>
              <a:spcAft>
                <a:spcPts val="0"/>
              </a:spcAft>
              <a:buClr>
                <a:srgbClr val="065F7C"/>
              </a:buClr>
              <a:buSzPts val="2400"/>
              <a:buAutoNum type="arabicPeriod"/>
            </a:pPr>
            <a:r>
              <a:rPr lang="fi">
                <a:solidFill>
                  <a:srgbClr val="065F7C"/>
                </a:solidFill>
              </a:rPr>
              <a:t>Liikuntatuutorointi pähkinänkuoressa</a:t>
            </a:r>
            <a:endParaRPr>
              <a:solidFill>
                <a:srgbClr val="065F7C"/>
              </a:solidFill>
            </a:endParaRPr>
          </a:p>
          <a:p>
            <a:pPr marL="457200" lvl="0" indent="-381000" algn="l" rtl="0">
              <a:spcBef>
                <a:spcPts val="0"/>
              </a:spcBef>
              <a:spcAft>
                <a:spcPts val="0"/>
              </a:spcAft>
              <a:buClr>
                <a:srgbClr val="065F7C"/>
              </a:buClr>
              <a:buSzPts val="2400"/>
              <a:buAutoNum type="arabicPeriod"/>
            </a:pPr>
            <a:r>
              <a:rPr lang="fi">
                <a:solidFill>
                  <a:srgbClr val="065F7C"/>
                </a:solidFill>
              </a:rPr>
              <a:t>Liikuntatuutoroinnin hyödyt</a:t>
            </a:r>
            <a:endParaRPr>
              <a:solidFill>
                <a:srgbClr val="065F7C"/>
              </a:solidFill>
            </a:endParaRPr>
          </a:p>
          <a:p>
            <a:pPr marL="457200" lvl="0" indent="-381000" algn="l" rtl="0">
              <a:spcBef>
                <a:spcPts val="0"/>
              </a:spcBef>
              <a:spcAft>
                <a:spcPts val="0"/>
              </a:spcAft>
              <a:buClr>
                <a:srgbClr val="065F7C"/>
              </a:buClr>
              <a:buSzPts val="2400"/>
              <a:buAutoNum type="arabicPeriod"/>
            </a:pPr>
            <a:r>
              <a:rPr lang="fi">
                <a:solidFill>
                  <a:srgbClr val="065F7C"/>
                </a:solidFill>
              </a:rPr>
              <a:t>Toiminta käytännössä</a:t>
            </a:r>
            <a:endParaRPr>
              <a:solidFill>
                <a:srgbClr val="065F7C"/>
              </a:solidFill>
            </a:endParaRPr>
          </a:p>
          <a:p>
            <a:pPr marL="457200" lvl="0" indent="-381000" algn="l" rtl="0">
              <a:spcBef>
                <a:spcPts val="0"/>
              </a:spcBef>
              <a:spcAft>
                <a:spcPts val="0"/>
              </a:spcAft>
              <a:buClr>
                <a:srgbClr val="065F7C"/>
              </a:buClr>
              <a:buSzPts val="2400"/>
              <a:buAutoNum type="arabicPeriod"/>
            </a:pPr>
            <a:r>
              <a:rPr lang="fi">
                <a:solidFill>
                  <a:srgbClr val="065F7C"/>
                </a:solidFill>
              </a:rPr>
              <a:t>Korona-ajan liikuntatuutorointi?</a:t>
            </a:r>
            <a:endParaRPr>
              <a:solidFill>
                <a:srgbClr val="065F7C"/>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065F7C"/>
      </a:dk2>
      <a:lt2>
        <a:srgbClr val="377E96"/>
      </a:lt2>
      <a:accent1>
        <a:srgbClr val="699EB0"/>
      </a:accent1>
      <a:accent2>
        <a:srgbClr val="9BBFCA"/>
      </a:accent2>
      <a:accent3>
        <a:srgbClr val="CDDFE4"/>
      </a:accent3>
      <a:accent4>
        <a:srgbClr val="C8BC15"/>
      </a:accent4>
      <a:accent5>
        <a:srgbClr val="F18DA6"/>
      </a:accent5>
      <a:accent6>
        <a:srgbClr val="0092C7"/>
      </a:accent6>
      <a:hlink>
        <a:srgbClr val="0092C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te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te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1008</Words>
  <Application>Microsoft Macintosh PowerPoint</Application>
  <PresentationFormat>Näytössä katseltava esitys (16:9)</PresentationFormat>
  <Paragraphs>133</Paragraphs>
  <Slides>30</Slides>
  <Notes>30</Notes>
  <HiddenSlides>0</HiddenSlides>
  <MMClips>0</MMClips>
  <ScaleCrop>false</ScaleCrop>
  <HeadingPairs>
    <vt:vector size="6" baseType="variant">
      <vt:variant>
        <vt:lpstr>Käytetyt fontit</vt:lpstr>
      </vt:variant>
      <vt:variant>
        <vt:i4>5</vt:i4>
      </vt:variant>
      <vt:variant>
        <vt:lpstr>Teema</vt:lpstr>
      </vt:variant>
      <vt:variant>
        <vt:i4>3</vt:i4>
      </vt:variant>
      <vt:variant>
        <vt:lpstr>Dian otsikot</vt:lpstr>
      </vt:variant>
      <vt:variant>
        <vt:i4>30</vt:i4>
      </vt:variant>
    </vt:vector>
  </HeadingPairs>
  <TitlesOfParts>
    <vt:vector size="38" baseType="lpstr">
      <vt:lpstr>Arial Narrow</vt:lpstr>
      <vt:lpstr>Lato</vt:lpstr>
      <vt:lpstr>Calibri</vt:lpstr>
      <vt:lpstr>Roboto</vt:lpstr>
      <vt:lpstr>Arial</vt:lpstr>
      <vt:lpstr>Simple Light</vt:lpstr>
      <vt:lpstr>2_Office-teema</vt:lpstr>
      <vt:lpstr>1_Office-teema</vt:lpstr>
      <vt:lpstr>Liikuntatuutorointipäivä 16.2.2021</vt:lpstr>
      <vt:lpstr>PowerPoint-esitys</vt:lpstr>
      <vt:lpstr>Turvallisemman tilan säännöt ja häirintäyhdyshenkilöt</vt:lpstr>
      <vt:lpstr>Turvallisemman tilan säännöt 1/3</vt:lpstr>
      <vt:lpstr>Turvallisemman tilan säännöt 2/3</vt:lpstr>
      <vt:lpstr>Turvallisemman tilan säännöt 3/3</vt:lpstr>
      <vt:lpstr>PowerPoint-esitys</vt:lpstr>
      <vt:lpstr>Liikuntatuutoroinnin perusteet</vt:lpstr>
      <vt:lpstr>Esityksen sisältö</vt:lpstr>
      <vt:lpstr>PowerPoint-esitys</vt:lpstr>
      <vt:lpstr>Faktaa opiskelijoiden fyysisestä aktiivisuudesta</vt:lpstr>
      <vt:lpstr>Mikä asettaa haasteita liikkumiselle?</vt:lpstr>
      <vt:lpstr>PowerPoint-esitys</vt:lpstr>
      <vt:lpstr>Liikuntatuutorointi pähkinänkuoressa:</vt:lpstr>
      <vt:lpstr>PowerPoint-esitys</vt:lpstr>
      <vt:lpstr>PowerPoint-esitys</vt:lpstr>
      <vt:lpstr>PowerPoint-esitys</vt:lpstr>
      <vt:lpstr>PowerPoint-esitys</vt:lpstr>
      <vt:lpstr>Liikuntatuutorointi 2019 -kyselyn satoa:</vt:lpstr>
      <vt:lpstr>Mitä liikuntatuutorit käytännössä tekevät?</vt:lpstr>
      <vt:lpstr>Mistä tunnistaa hyvän liikuntatuutorin?</vt:lpstr>
      <vt:lpstr>Mitä olisi toiminnassa hyvä ottaa huomioon?</vt:lpstr>
      <vt:lpstr>Liikuntatuutoreiden kokemuksia</vt:lpstr>
      <vt:lpstr>PowerPoint-esitys</vt:lpstr>
      <vt:lpstr>Koronan aiheuttamat lisähaitat:</vt:lpstr>
      <vt:lpstr>Millä tavoin Korona-aikaan on mahdollista harjoittaa liikuntatuutorointia?</vt:lpstr>
      <vt:lpstr>Millä tavoin Korona-aikaan on mahdollista harjoittaa liikuntatuutorointia?</vt:lpstr>
      <vt:lpstr>Millä tavoin Korona-aikaan on mahdollista harjoittaa liikuntatuutorointia? </vt:lpstr>
      <vt:lpstr>Materiaalit Liikkuva korkeakoulu -tietopankissa</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Liikuntatuutorointipäivä 16.2.2021</dc:title>
  <cp:lastModifiedBy>Anni Liina Ikonen</cp:lastModifiedBy>
  <cp:revision>1</cp:revision>
  <dcterms:modified xsi:type="dcterms:W3CDTF">2021-02-18T11:18:57Z</dcterms:modified>
</cp:coreProperties>
</file>