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  <p:sldMasterId id="2147483695" r:id="rId2"/>
    <p:sldMasterId id="2147483696" r:id="rId3"/>
    <p:sldMasterId id="2147483698" r:id="rId4"/>
  </p:sldMasterIdLst>
  <p:notesMasterIdLst>
    <p:notesMasterId r:id="rId4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4" r:id="rId42"/>
  </p:sldIdLst>
  <p:sldSz cx="9144000" cy="6858000" type="screen4x3"/>
  <p:notesSz cx="6732588" cy="9856788"/>
  <p:embeddedFontLst>
    <p:embeddedFont>
      <p:font typeface="Arial Narrow" panose="020B0606020202030204" pitchFamily="34" charset="0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Lato" panose="020F0502020204030203" pitchFamily="34" charset="0"/>
      <p:regular r:id="rId52"/>
      <p:bold r:id="rId53"/>
      <p:italic r:id="rId54"/>
      <p:boldItalic r:id="rId55"/>
    </p:embeddedFont>
    <p:embeddedFont>
      <p:font typeface="Lato Black" panose="020F0A02020204030203" pitchFamily="34" charset="0"/>
      <p:bold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4.xml"/><Relationship Id="rId51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3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732587" cy="9856787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" name="Google Shape;4;n"/>
          <p:cNvSpPr txBox="1"/>
          <p:nvPr/>
        </p:nvSpPr>
        <p:spPr>
          <a:xfrm>
            <a:off x="0" y="0"/>
            <a:ext cx="291623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" name="Google Shape;5;n"/>
          <p:cNvSpPr txBox="1"/>
          <p:nvPr/>
        </p:nvSpPr>
        <p:spPr>
          <a:xfrm>
            <a:off x="3813175" y="0"/>
            <a:ext cx="291623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2"/>
          </p:nvPr>
        </p:nvSpPr>
        <p:spPr>
          <a:xfrm>
            <a:off x="903287" y="739775"/>
            <a:ext cx="4922837" cy="3692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12" cy="443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/>
          <p:nvPr/>
        </p:nvSpPr>
        <p:spPr>
          <a:xfrm>
            <a:off x="0" y="9361487"/>
            <a:ext cx="291623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12"/>
          </p:nvPr>
        </p:nvSpPr>
        <p:spPr>
          <a:xfrm>
            <a:off x="3813175" y="9361487"/>
            <a:ext cx="29146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:notes"/>
          <p:cNvSpPr txBox="1"/>
          <p:nvPr/>
        </p:nvSpPr>
        <p:spPr>
          <a:xfrm>
            <a:off x="3813175" y="9361487"/>
            <a:ext cx="29146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fld id="{00000000-1234-1234-1234-123412341234}" type="slidenum">
              <a:rPr lang="en-US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4425" cy="3694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6" name="Google Shape;326;p1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4800" cy="443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US"/>
              <a:t>Nita, Ansku ja Markku esittäytyy + muu hallitus.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2837" cy="3692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408" name="Google Shape;408;p7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00" cy="4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KYSY JUSSILTA LÖYTYYKÖ UUDEMPAA!!</a:t>
            </a:r>
            <a:endParaRPr/>
          </a:p>
        </p:txBody>
      </p:sp>
      <p:sp>
        <p:nvSpPr>
          <p:cNvPr id="409" name="Google Shape;409;p7:notes"/>
          <p:cNvSpPr txBox="1">
            <a:spLocks noGrp="1"/>
          </p:cNvSpPr>
          <p:nvPr>
            <p:ph type="sldNum" idx="12"/>
          </p:nvPr>
        </p:nvSpPr>
        <p:spPr>
          <a:xfrm>
            <a:off x="3813175" y="9361487"/>
            <a:ext cx="29145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9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12" cy="44338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Nitalla diat 10-13, tulokset korkeakoululiikunnan suosituksista 2018 /Otus</a:t>
            </a:r>
            <a:endParaRPr/>
          </a:p>
        </p:txBody>
      </p:sp>
      <p:sp>
        <p:nvSpPr>
          <p:cNvPr id="414" name="Google Shape;4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7" y="739775"/>
            <a:ext cx="4922837" cy="3692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2837" cy="3692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434" name="Google Shape;434;p10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00" cy="4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Oulun korkeakoululiikunnan ja OLL:n terveysliikunnan hanke, jonka yhtenä kokonaisuutena oli liikuntatuutoroinnin alulle laittaminen.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Vaihtelevin käytännöin = järjestävä taho, kohderyhmä, toiminnan muodot ja laajuus, budjetti</a:t>
            </a:r>
            <a:endParaRPr/>
          </a:p>
        </p:txBody>
      </p:sp>
      <p:sp>
        <p:nvSpPr>
          <p:cNvPr id="435" name="Google Shape;435;p10:notes"/>
          <p:cNvSpPr txBox="1">
            <a:spLocks noGrp="1"/>
          </p:cNvSpPr>
          <p:nvPr>
            <p:ph type="sldNum" idx="12"/>
          </p:nvPr>
        </p:nvSpPr>
        <p:spPr>
          <a:xfrm>
            <a:off x="3813175" y="9361487"/>
            <a:ext cx="29145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1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12" cy="44338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7" y="739775"/>
            <a:ext cx="4922837" cy="3692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3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12" cy="44338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7" y="739775"/>
            <a:ext cx="4922837" cy="3692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4ebfa7ef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7" y="739775"/>
            <a:ext cx="4922700" cy="369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4ebfa7ef96_0_0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00" cy="44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Ansku kertoo</a:t>
            </a:r>
            <a:endParaRPr/>
          </a:p>
        </p:txBody>
      </p:sp>
      <p:sp>
        <p:nvSpPr>
          <p:cNvPr id="464" name="Google Shape;464;g4ebfa7ef96_0_0:notes"/>
          <p:cNvSpPr txBox="1">
            <a:spLocks noGrp="1"/>
          </p:cNvSpPr>
          <p:nvPr>
            <p:ph type="sldNum" idx="12"/>
          </p:nvPr>
        </p:nvSpPr>
        <p:spPr>
          <a:xfrm>
            <a:off x="3813175" y="9361487"/>
            <a:ext cx="2914500" cy="49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769b03f5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7" y="739775"/>
            <a:ext cx="4922700" cy="369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769b03f5e9_0_0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00" cy="44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g769b03f5e9_0_0:notes"/>
          <p:cNvSpPr txBox="1">
            <a:spLocks noGrp="1"/>
          </p:cNvSpPr>
          <p:nvPr>
            <p:ph type="sldNum" idx="12"/>
          </p:nvPr>
        </p:nvSpPr>
        <p:spPr>
          <a:xfrm>
            <a:off x="3813175" y="9361487"/>
            <a:ext cx="2914500" cy="49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769b03f5e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7" y="739775"/>
            <a:ext cx="4922700" cy="369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769b03f5e9_0_6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00" cy="44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g769b03f5e9_0_6:notes"/>
          <p:cNvSpPr txBox="1">
            <a:spLocks noGrp="1"/>
          </p:cNvSpPr>
          <p:nvPr>
            <p:ph type="sldNum" idx="12"/>
          </p:nvPr>
        </p:nvSpPr>
        <p:spPr>
          <a:xfrm>
            <a:off x="3813175" y="9361487"/>
            <a:ext cx="2914500" cy="49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7ddfdbc19a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7" y="739775"/>
            <a:ext cx="4922700" cy="369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7ddfdbc19a_0_75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00" cy="44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g7ddfdbc19a_0_75:notes"/>
          <p:cNvSpPr txBox="1">
            <a:spLocks noGrp="1"/>
          </p:cNvSpPr>
          <p:nvPr>
            <p:ph type="sldNum" idx="12"/>
          </p:nvPr>
        </p:nvSpPr>
        <p:spPr>
          <a:xfrm>
            <a:off x="3813175" y="9361487"/>
            <a:ext cx="2914500" cy="49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769b03f5e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7" y="739775"/>
            <a:ext cx="4922700" cy="369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769b03f5e9_0_20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00" cy="44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g769b03f5e9_0_20:notes"/>
          <p:cNvSpPr txBox="1">
            <a:spLocks noGrp="1"/>
          </p:cNvSpPr>
          <p:nvPr>
            <p:ph type="sldNum" idx="12"/>
          </p:nvPr>
        </p:nvSpPr>
        <p:spPr>
          <a:xfrm>
            <a:off x="3813175" y="9361487"/>
            <a:ext cx="2914500" cy="49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f74bf8879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7" y="739775"/>
            <a:ext cx="4922700" cy="369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f74bf8879_0_489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00" cy="4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4f74bf8879_0_489:notes"/>
          <p:cNvSpPr txBox="1">
            <a:spLocks noGrp="1"/>
          </p:cNvSpPr>
          <p:nvPr>
            <p:ph type="sldNum" idx="12"/>
          </p:nvPr>
        </p:nvSpPr>
        <p:spPr>
          <a:xfrm>
            <a:off x="3813175" y="9361487"/>
            <a:ext cx="2914500" cy="49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sz="1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769b03f5e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7" y="739775"/>
            <a:ext cx="4922700" cy="369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769b03f5e9_0_28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00" cy="44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g769b03f5e9_0_28:notes"/>
          <p:cNvSpPr txBox="1">
            <a:spLocks noGrp="1"/>
          </p:cNvSpPr>
          <p:nvPr>
            <p:ph type="sldNum" idx="12"/>
          </p:nvPr>
        </p:nvSpPr>
        <p:spPr>
          <a:xfrm>
            <a:off x="3813175" y="9361487"/>
            <a:ext cx="2914500" cy="49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sz="14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769b03f5e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7" y="739775"/>
            <a:ext cx="4922700" cy="369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769b03f5e9_0_35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00" cy="44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g769b03f5e9_0_35:notes"/>
          <p:cNvSpPr txBox="1">
            <a:spLocks noGrp="1"/>
          </p:cNvSpPr>
          <p:nvPr>
            <p:ph type="sldNum" idx="12"/>
          </p:nvPr>
        </p:nvSpPr>
        <p:spPr>
          <a:xfrm>
            <a:off x="3813175" y="9361487"/>
            <a:ext cx="2914500" cy="49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sz="14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7ddfdbc19a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7" y="739775"/>
            <a:ext cx="4922700" cy="369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7ddfdbc19a_0_96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00" cy="44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g7ddfdbc19a_0_96:notes"/>
          <p:cNvSpPr txBox="1">
            <a:spLocks noGrp="1"/>
          </p:cNvSpPr>
          <p:nvPr>
            <p:ph type="sldNum" idx="12"/>
          </p:nvPr>
        </p:nvSpPr>
        <p:spPr>
          <a:xfrm>
            <a:off x="3813175" y="9361487"/>
            <a:ext cx="2914500" cy="49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sz="14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7ddfdbc19a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7" y="739775"/>
            <a:ext cx="4922700" cy="369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7ddfdbc19a_0_114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00" cy="44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g7ddfdbc19a_0_114:notes"/>
          <p:cNvSpPr txBox="1">
            <a:spLocks noGrp="1"/>
          </p:cNvSpPr>
          <p:nvPr>
            <p:ph type="sldNum" idx="12"/>
          </p:nvPr>
        </p:nvSpPr>
        <p:spPr>
          <a:xfrm>
            <a:off x="3813175" y="9361487"/>
            <a:ext cx="2914500" cy="49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 sz="14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7ddfdbc19a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7" y="739775"/>
            <a:ext cx="4922700" cy="369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7ddfdbc19a_0_108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00" cy="44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g7ddfdbc19a_0_108:notes"/>
          <p:cNvSpPr txBox="1">
            <a:spLocks noGrp="1"/>
          </p:cNvSpPr>
          <p:nvPr>
            <p:ph type="sldNum" idx="12"/>
          </p:nvPr>
        </p:nvSpPr>
        <p:spPr>
          <a:xfrm>
            <a:off x="3813175" y="9361487"/>
            <a:ext cx="2914500" cy="49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 sz="14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7ddfdbc19a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7" y="739775"/>
            <a:ext cx="4922700" cy="369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7ddfdbc19a_0_102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00" cy="44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Korkeakoululiikunnan työntekijä, hallituslainen</a:t>
            </a:r>
            <a:endParaRPr/>
          </a:p>
        </p:txBody>
      </p:sp>
      <p:sp>
        <p:nvSpPr>
          <p:cNvPr id="544" name="Google Shape;544;g7ddfdbc19a_0_102:notes"/>
          <p:cNvSpPr txBox="1">
            <a:spLocks noGrp="1"/>
          </p:cNvSpPr>
          <p:nvPr>
            <p:ph type="sldNum" idx="12"/>
          </p:nvPr>
        </p:nvSpPr>
        <p:spPr>
          <a:xfrm>
            <a:off x="3813175" y="9361487"/>
            <a:ext cx="2914500" cy="49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 sz="14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7ddfdbc19a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7" y="739775"/>
            <a:ext cx="4922700" cy="369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7ddfdbc19a_0_89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00" cy="44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Kulttuuri ja liikunta alan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3. Mainittiin nuorisotoimi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4. Kuntokeskukset,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5. Koulun hyvinvointitoimijoiden (pastori, kuraattori, psykologi, terveydenhuolto, hanketyöntekijät)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6. tuutoreiden rekryssä auttoivat vertaistuutoroinnin vastaavat</a:t>
            </a:r>
            <a:endParaRPr/>
          </a:p>
        </p:txBody>
      </p:sp>
      <p:sp>
        <p:nvSpPr>
          <p:cNvPr id="551" name="Google Shape;551;g7ddfdbc19a_0_89:notes"/>
          <p:cNvSpPr txBox="1">
            <a:spLocks noGrp="1"/>
          </p:cNvSpPr>
          <p:nvPr>
            <p:ph type="sldNum" idx="12"/>
          </p:nvPr>
        </p:nvSpPr>
        <p:spPr>
          <a:xfrm>
            <a:off x="3813175" y="9361487"/>
            <a:ext cx="2914500" cy="49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 sz="14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769b03f5e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7" y="739775"/>
            <a:ext cx="4922700" cy="369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769b03f5e9_0_43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00" cy="44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 rakenteita niin kirjalliseen ja muuhun viralliseen dokumentointiin sekä face to face vuorovaikutukseen. Varmasti hyvä pitää molempia, sillä niiden kautta on mahdollista saada erilaista tietoa. </a:t>
            </a:r>
            <a:endParaRPr/>
          </a:p>
        </p:txBody>
      </p:sp>
      <p:sp>
        <p:nvSpPr>
          <p:cNvPr id="559" name="Google Shape;559;g769b03f5e9_0_43:notes"/>
          <p:cNvSpPr txBox="1">
            <a:spLocks noGrp="1"/>
          </p:cNvSpPr>
          <p:nvPr>
            <p:ph type="sldNum" idx="12"/>
          </p:nvPr>
        </p:nvSpPr>
        <p:spPr>
          <a:xfrm>
            <a:off x="3813175" y="9361487"/>
            <a:ext cx="2914500" cy="49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 sz="14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769b03f5e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7" y="739775"/>
            <a:ext cx="4922700" cy="369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769b03f5e9_0_50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00" cy="44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g769b03f5e9_0_50:notes"/>
          <p:cNvSpPr txBox="1">
            <a:spLocks noGrp="1"/>
          </p:cNvSpPr>
          <p:nvPr>
            <p:ph type="sldNum" idx="12"/>
          </p:nvPr>
        </p:nvSpPr>
        <p:spPr>
          <a:xfrm>
            <a:off x="3813175" y="9361487"/>
            <a:ext cx="2914500" cy="49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 sz="14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769b03f5e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7" y="739775"/>
            <a:ext cx="4922700" cy="369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769b03f5e9_0_57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00" cy="44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769b03f5e9_0_57:notes"/>
          <p:cNvSpPr txBox="1">
            <a:spLocks noGrp="1"/>
          </p:cNvSpPr>
          <p:nvPr>
            <p:ph type="sldNum" idx="12"/>
          </p:nvPr>
        </p:nvSpPr>
        <p:spPr>
          <a:xfrm>
            <a:off x="3813175" y="9361487"/>
            <a:ext cx="2914500" cy="49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7ddfdbc19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7" y="739775"/>
            <a:ext cx="4922700" cy="369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7ddfdbc19a_0_1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00" cy="4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7ddfdbc19a_0_1:notes"/>
          <p:cNvSpPr txBox="1">
            <a:spLocks noGrp="1"/>
          </p:cNvSpPr>
          <p:nvPr>
            <p:ph type="sldNum" idx="12"/>
          </p:nvPr>
        </p:nvSpPr>
        <p:spPr>
          <a:xfrm>
            <a:off x="3813175" y="9361487"/>
            <a:ext cx="2914500" cy="49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sz="14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769b03f5e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7" y="739775"/>
            <a:ext cx="4922700" cy="369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769b03f5e9_0_64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00" cy="44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g769b03f5e9_0_64:notes"/>
          <p:cNvSpPr txBox="1">
            <a:spLocks noGrp="1"/>
          </p:cNvSpPr>
          <p:nvPr>
            <p:ph type="sldNum" idx="12"/>
          </p:nvPr>
        </p:nvSpPr>
        <p:spPr>
          <a:xfrm>
            <a:off x="3813175" y="9361487"/>
            <a:ext cx="2914500" cy="49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 sz="14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4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12" cy="44338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7" y="739775"/>
            <a:ext cx="4922837" cy="3692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5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12" cy="44338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7" y="739775"/>
            <a:ext cx="4922837" cy="3692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6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12" cy="44338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7" y="739775"/>
            <a:ext cx="4922837" cy="3692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7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12" cy="44338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7" y="739775"/>
            <a:ext cx="4922837" cy="3692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8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12" cy="44338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7" y="739775"/>
            <a:ext cx="4922837" cy="3692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9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12" cy="44338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7" y="739775"/>
            <a:ext cx="4922837" cy="3692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2837" cy="3692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28" name="Google Shape;628;p20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00" cy="4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9" name="Google Shape;629;p20:notes"/>
          <p:cNvSpPr txBox="1">
            <a:spLocks noGrp="1"/>
          </p:cNvSpPr>
          <p:nvPr>
            <p:ph type="sldNum" idx="12"/>
          </p:nvPr>
        </p:nvSpPr>
        <p:spPr>
          <a:xfrm>
            <a:off x="3813175" y="9361487"/>
            <a:ext cx="29145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1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12" cy="44338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7" y="739775"/>
            <a:ext cx="4922837" cy="3692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12" cy="44338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7" y="739775"/>
            <a:ext cx="4922837" cy="3692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:notes"/>
          <p:cNvSpPr txBox="1"/>
          <p:nvPr/>
        </p:nvSpPr>
        <p:spPr>
          <a:xfrm>
            <a:off x="3813175" y="9361487"/>
            <a:ext cx="29145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fld id="{00000000-1234-1234-1234-123412341234}" type="slidenum">
              <a:rPr lang="en-US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4425" cy="3694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60" name="Google Shape;360;p2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4700" cy="44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7deb6a5db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7" y="739775"/>
            <a:ext cx="4922700" cy="369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7deb6a5db6_0_1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00" cy="44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Nita hoitaa</a:t>
            </a:r>
            <a:endParaRPr/>
          </a:p>
        </p:txBody>
      </p:sp>
      <p:sp>
        <p:nvSpPr>
          <p:cNvPr id="371" name="Google Shape;371;g7deb6a5db6_0_1:notes"/>
          <p:cNvSpPr txBox="1">
            <a:spLocks noGrp="1"/>
          </p:cNvSpPr>
          <p:nvPr>
            <p:ph type="sldNum" idx="12"/>
          </p:nvPr>
        </p:nvSpPr>
        <p:spPr>
          <a:xfrm>
            <a:off x="3813175" y="9361487"/>
            <a:ext cx="2914500" cy="49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2837" cy="3692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77" name="Google Shape;377;p5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00" cy="4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p5:notes"/>
          <p:cNvSpPr txBox="1">
            <a:spLocks noGrp="1"/>
          </p:cNvSpPr>
          <p:nvPr>
            <p:ph type="sldNum" idx="12"/>
          </p:nvPr>
        </p:nvSpPr>
        <p:spPr>
          <a:xfrm>
            <a:off x="3813175" y="9361487"/>
            <a:ext cx="29145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2837" cy="3692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84" name="Google Shape;384;p6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00" cy="4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Anskulla diat 7-9.Eli liikuntatuutorin toimintaympäristö</a:t>
            </a:r>
            <a:endParaRPr/>
          </a:p>
        </p:txBody>
      </p:sp>
      <p:sp>
        <p:nvSpPr>
          <p:cNvPr id="385" name="Google Shape;385;p6:notes"/>
          <p:cNvSpPr txBox="1">
            <a:spLocks noGrp="1"/>
          </p:cNvSpPr>
          <p:nvPr>
            <p:ph type="sldNum" idx="12"/>
          </p:nvPr>
        </p:nvSpPr>
        <p:spPr>
          <a:xfrm>
            <a:off x="3813175" y="9361487"/>
            <a:ext cx="29145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2837" cy="3692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400" name="Google Shape;400;p8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83200" cy="4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Liikuntatuutorointi mitä parhain keino yhdistää liikuntaan yhteenkuuluvuus, joka psykologinen perustarve jokaisella.</a:t>
            </a:r>
            <a:endParaRPr/>
          </a:p>
        </p:txBody>
      </p:sp>
      <p:sp>
        <p:nvSpPr>
          <p:cNvPr id="401" name="Google Shape;401;p8:notes"/>
          <p:cNvSpPr txBox="1">
            <a:spLocks noGrp="1"/>
          </p:cNvSpPr>
          <p:nvPr>
            <p:ph type="sldNum" idx="12"/>
          </p:nvPr>
        </p:nvSpPr>
        <p:spPr>
          <a:xfrm>
            <a:off x="3813175" y="9361487"/>
            <a:ext cx="29145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3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kuva" type="picTx">
  <p:cSld name="PICTURE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sisältö" type="objTx">
  <p:cSld name="OBJECT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kuva" type="picTx">
  <p:cSld name="PICTURE_WITH_CAPTION_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2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sisältö" type="objTx">
  <p:cSld name="OBJECT_WITH_CAPTION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84" name="Google Shape;184;p2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05" name="Google Shape;205;p3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06" name="Google Shape;206;p3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kuva" type="picTx">
  <p:cSld name="PICTURE_WITH_CAPTIO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3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3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17" name="Google Shape;217;p3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18" name="Google Shape;218;p3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56" name="Google Shape;256;p4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57" name="Google Shape;257;p4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2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42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4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62" name="Google Shape;262;p4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63" name="Google Shape;263;p4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6" name="Google Shape;266;p43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7" name="Google Shape;267;p4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68" name="Google Shape;268;p4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69" name="Google Shape;269;p4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kuva" type="picTx">
  <p:cSld name="PICTURE_WITH_CAPTION_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Google Shape;272;p4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Google Shape;273;p4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Google Shape;274;p4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75" name="Google Shape;275;p4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76" name="Google Shape;276;p4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sisältö" type="objTx">
  <p:cSld name="OBJECT_WITH_CAPTION_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Google Shape;279;p4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4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Google Shape;281;p4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82" name="Google Shape;282;p4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83" name="Google Shape;283;p4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1" name="Google Shape;291;p4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2" name="Google Shape;292;p4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Google Shape;293;p4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" name="Google Shape;294;p4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5" name="Google Shape;295;p4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96" name="Google Shape;296;p4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97" name="Google Shape;297;p4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" name="Google Shape;300;p4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1" name="Google Shape;301;p4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2" name="Google Shape;302;p4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03" name="Google Shape;303;p4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04" name="Google Shape;304;p4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7" name="Google Shape;307;p4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8" name="Google Shape;308;p4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09" name="Google Shape;309;p4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10" name="Google Shape;310;p4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3" name="Google Shape;313;p5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4" name="Google Shape;314;p5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15" name="Google Shape;315;p5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16" name="Google Shape;316;p5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sisältö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1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Google Shape;319;p5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5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21" name="Google Shape;321;p5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22" name="Google Shape;322;p5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 Narrow"/>
              <a:buNone/>
              <a:defRPr sz="9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4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4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52" name="Google Shape;252;p4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53" name="Google Shape;253;p4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 Narrow"/>
              <a:buNone/>
              <a:defRPr sz="9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drive.google.com/drive/folders/1IMJ1TvFysL4jNq6ImP6UCvIEEyTCTG0A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search?q=hakuilmoituksista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2"/>
          <p:cNvSpPr txBox="1"/>
          <p:nvPr/>
        </p:nvSpPr>
        <p:spPr>
          <a:xfrm>
            <a:off x="-87450" y="1339675"/>
            <a:ext cx="9318900" cy="3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76AE"/>
              </a:buClr>
              <a:buSzPts val="4800"/>
              <a:buFont typeface="Questrial"/>
              <a:buNone/>
            </a:pPr>
            <a:r>
              <a:rPr lang="en-US" sz="4400" b="0" i="0" u="none" strike="noStrike" cap="none">
                <a:solidFill>
                  <a:srgbClr val="C8BC15"/>
                </a:solidFill>
                <a:latin typeface="Lato Black"/>
                <a:ea typeface="Lato Black"/>
                <a:cs typeface="Lato Black"/>
                <a:sym typeface="Lato Black"/>
              </a:rPr>
              <a:t>Tervetuloa </a:t>
            </a:r>
            <a:endParaRPr sz="4400" b="0" i="0" u="none" strike="noStrike" cap="none">
              <a:solidFill>
                <a:srgbClr val="C8BC15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76AE"/>
              </a:buClr>
              <a:buSzPts val="4800"/>
              <a:buFont typeface="Questrial"/>
              <a:buNone/>
            </a:pPr>
            <a:r>
              <a:rPr lang="en-US" sz="4400" b="0" i="0" u="none" strike="noStrike" cap="none">
                <a:solidFill>
                  <a:srgbClr val="C8BC15"/>
                </a:solidFill>
                <a:latin typeface="Lato Black"/>
                <a:ea typeface="Lato Black"/>
                <a:cs typeface="Lato Black"/>
                <a:sym typeface="Lato Black"/>
              </a:rPr>
              <a:t>liikuntatuutorointi</a:t>
            </a:r>
            <a:r>
              <a:rPr lang="en-US" sz="4400">
                <a:solidFill>
                  <a:srgbClr val="C8BC15"/>
                </a:solidFill>
                <a:latin typeface="Lato Black"/>
                <a:ea typeface="Lato Black"/>
                <a:cs typeface="Lato Black"/>
                <a:sym typeface="Lato Black"/>
              </a:rPr>
              <a:t>koulutukseen</a:t>
            </a:r>
            <a:endParaRPr sz="4400" b="0" i="0" u="none" strike="noStrike" cap="none">
              <a:solidFill>
                <a:srgbClr val="C8BC15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76AE"/>
              </a:buClr>
              <a:buSzPts val="4800"/>
              <a:buFont typeface="Questrial"/>
              <a:buNone/>
            </a:pPr>
            <a:r>
              <a:rPr lang="en-US" sz="4400" b="0" i="0" u="none" strike="noStrike" cap="none">
                <a:solidFill>
                  <a:srgbClr val="C8BC15"/>
                </a:solidFill>
                <a:latin typeface="Lato Black"/>
                <a:ea typeface="Lato Black"/>
                <a:cs typeface="Lato Black"/>
                <a:sym typeface="Lato Black"/>
              </a:rPr>
              <a:t>11.2.20</a:t>
            </a:r>
            <a:r>
              <a:rPr lang="en-US" sz="4400">
                <a:solidFill>
                  <a:srgbClr val="C8BC15"/>
                </a:solidFill>
                <a:latin typeface="Lato Black"/>
                <a:ea typeface="Lato Black"/>
                <a:cs typeface="Lato Black"/>
                <a:sym typeface="Lato Black"/>
              </a:rPr>
              <a:t>20</a:t>
            </a:r>
            <a:endParaRPr sz="4400" b="0" i="0" u="none" strike="noStrike" cap="none">
              <a:solidFill>
                <a:srgbClr val="C8BC15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29" name="Google Shape;329;p52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2"/>
          <p:cNvSpPr txBox="1"/>
          <p:nvPr/>
        </p:nvSpPr>
        <p:spPr>
          <a:xfrm>
            <a:off x="1403350" y="6453187"/>
            <a:ext cx="521652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34400" cy="685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2"/>
          <p:cNvSpPr txBox="1"/>
          <p:nvPr/>
        </p:nvSpPr>
        <p:spPr>
          <a:xfrm>
            <a:off x="1797450" y="123325"/>
            <a:ext cx="5427000" cy="641100"/>
          </a:xfrm>
          <a:prstGeom prst="rect">
            <a:avLst/>
          </a:prstGeom>
          <a:solidFill>
            <a:srgbClr val="F18DA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MONENLAISIA KOHDERYHMIÄ </a:t>
            </a:r>
            <a:endParaRPr sz="2800" b="1" i="0" u="none" strike="noStrike" cap="none">
              <a:solidFill>
                <a:srgbClr val="065F7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7" name="Google Shape;417;p62"/>
          <p:cNvSpPr txBox="1"/>
          <p:nvPr/>
        </p:nvSpPr>
        <p:spPr>
          <a:xfrm>
            <a:off x="2682750" y="731212"/>
            <a:ext cx="4541700" cy="540900"/>
          </a:xfrm>
          <a:prstGeom prst="rect">
            <a:avLst/>
          </a:prstGeom>
          <a:solidFill>
            <a:srgbClr val="C8BC1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— MONENLAISIA MIELTYMYKSIÄ </a:t>
            </a:r>
            <a:endParaRPr sz="2200" b="1" i="0" u="none" strike="noStrike" cap="none">
              <a:solidFill>
                <a:srgbClr val="065F7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8" name="Google Shape;418;p62"/>
          <p:cNvSpPr txBox="1"/>
          <p:nvPr/>
        </p:nvSpPr>
        <p:spPr>
          <a:xfrm>
            <a:off x="345525" y="2094025"/>
            <a:ext cx="907500" cy="39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Miehet</a:t>
            </a:r>
            <a:endParaRPr sz="16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9" name="Google Shape;419;p62"/>
          <p:cNvSpPr txBox="1"/>
          <p:nvPr/>
        </p:nvSpPr>
        <p:spPr>
          <a:xfrm>
            <a:off x="230350" y="3193350"/>
            <a:ext cx="837600" cy="471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Naiset</a:t>
            </a:r>
            <a:endParaRPr sz="16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0" name="Google Shape;420;p62"/>
          <p:cNvSpPr txBox="1"/>
          <p:nvPr/>
        </p:nvSpPr>
        <p:spPr>
          <a:xfrm>
            <a:off x="533975" y="2690850"/>
            <a:ext cx="1654200" cy="345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Muunsukupuoliset</a:t>
            </a: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62"/>
          <p:cNvSpPr txBox="1"/>
          <p:nvPr/>
        </p:nvSpPr>
        <p:spPr>
          <a:xfrm>
            <a:off x="90887" y="943381"/>
            <a:ext cx="2324275" cy="397800"/>
          </a:xfrm>
          <a:prstGeom prst="rect">
            <a:avLst/>
          </a:prstGeom>
          <a:solidFill>
            <a:srgbClr val="065F7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Yksinäisyyttä kokevat</a:t>
            </a:r>
            <a:endParaRPr sz="16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2" name="Google Shape;422;p62"/>
          <p:cNvSpPr txBox="1"/>
          <p:nvPr/>
        </p:nvSpPr>
        <p:spPr>
          <a:xfrm>
            <a:off x="3591175" y="6135525"/>
            <a:ext cx="1382100" cy="34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Etninen tausta</a:t>
            </a:r>
            <a:endParaRPr sz="14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3" name="Google Shape;423;p62"/>
          <p:cNvSpPr txBox="1"/>
          <p:nvPr/>
        </p:nvSpPr>
        <p:spPr>
          <a:xfrm>
            <a:off x="533975" y="5608625"/>
            <a:ext cx="2491800" cy="3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Uskonnollinen vakaumus</a:t>
            </a:r>
            <a:endParaRPr sz="14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4" name="Google Shape;424;p62"/>
          <p:cNvSpPr txBox="1"/>
          <p:nvPr/>
        </p:nvSpPr>
        <p:spPr>
          <a:xfrm>
            <a:off x="5632975" y="4994300"/>
            <a:ext cx="1790400" cy="397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Vamma tai sairaus</a:t>
            </a:r>
            <a:endParaRPr sz="15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5" name="Google Shape;425;p62"/>
          <p:cNvSpPr txBox="1"/>
          <p:nvPr/>
        </p:nvSpPr>
        <p:spPr>
          <a:xfrm>
            <a:off x="3968225" y="2219700"/>
            <a:ext cx="1214400" cy="3978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Perheelliset</a:t>
            </a:r>
            <a:endParaRPr sz="14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6" name="Google Shape;426;p62"/>
          <p:cNvSpPr txBox="1"/>
          <p:nvPr/>
        </p:nvSpPr>
        <p:spPr>
          <a:xfrm>
            <a:off x="5847600" y="3134653"/>
            <a:ext cx="2753700" cy="3456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Huippukuntoiset aktiiviliikkujat</a:t>
            </a:r>
            <a:endParaRPr sz="14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7" name="Google Shape;427;p62"/>
          <p:cNvSpPr txBox="1"/>
          <p:nvPr/>
        </p:nvSpPr>
        <p:spPr>
          <a:xfrm>
            <a:off x="5335482" y="3763988"/>
            <a:ext cx="3633300" cy="3978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Kokemattomat, jopa liikuntaa vierastavat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62"/>
          <p:cNvSpPr txBox="1"/>
          <p:nvPr/>
        </p:nvSpPr>
        <p:spPr>
          <a:xfrm>
            <a:off x="2732625" y="3565088"/>
            <a:ext cx="1821900" cy="3978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“Parikymppiset”</a:t>
            </a:r>
            <a:endParaRPr sz="16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9" name="Google Shape;429;p62"/>
          <p:cNvSpPr txBox="1"/>
          <p:nvPr/>
        </p:nvSpPr>
        <p:spPr>
          <a:xfrm>
            <a:off x="2188175" y="4072775"/>
            <a:ext cx="2062500" cy="3456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“Neli-viiskymppiset”</a:t>
            </a:r>
            <a:endParaRPr sz="14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0" name="Google Shape;430;p62"/>
          <p:cNvSpPr txBox="1"/>
          <p:nvPr/>
        </p:nvSpPr>
        <p:spPr>
          <a:xfrm>
            <a:off x="6282050" y="4192165"/>
            <a:ext cx="2691000" cy="345600"/>
          </a:xfrm>
          <a:prstGeom prst="rect">
            <a:avLst/>
          </a:prstGeom>
          <a:solidFill>
            <a:srgbClr val="54545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Liikunnasta traumatisoituneet</a:t>
            </a:r>
            <a:endParaRPr sz="14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1" name="Google Shape;431;p62"/>
          <p:cNvSpPr txBox="1"/>
          <p:nvPr/>
        </p:nvSpPr>
        <p:spPr>
          <a:xfrm>
            <a:off x="5779550" y="2183287"/>
            <a:ext cx="2753700" cy="404459"/>
          </a:xfrm>
          <a:prstGeom prst="rect">
            <a:avLst/>
          </a:prstGeom>
          <a:solidFill>
            <a:srgbClr val="F18DA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Fuksit vai kaikki opiskelijat?</a:t>
            </a:r>
            <a:endParaRPr sz="16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3"/>
          <p:cNvSpPr txBox="1">
            <a:spLocks noGrp="1"/>
          </p:cNvSpPr>
          <p:nvPr>
            <p:ph type="title"/>
          </p:nvPr>
        </p:nvSpPr>
        <p:spPr>
          <a:xfrm>
            <a:off x="191700" y="582375"/>
            <a:ext cx="7886700" cy="9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rgbClr val="C8BC15"/>
                </a:solidFill>
                <a:latin typeface="Lato"/>
                <a:ea typeface="Lato"/>
                <a:cs typeface="Lato"/>
                <a:sym typeface="Lato"/>
              </a:rPr>
              <a:t>YLEISTÄ LIIKUNTATUUTOROINNISTA</a:t>
            </a:r>
            <a:br>
              <a:rPr lang="en-US" b="1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</a:rPr>
            </a:br>
            <a:endParaRPr b="1">
              <a:solidFill>
                <a:srgbClr val="065F7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8" name="Google Shape;438;p63"/>
          <p:cNvSpPr txBox="1">
            <a:spLocks noGrp="1"/>
          </p:cNvSpPr>
          <p:nvPr>
            <p:ph type="body" idx="1"/>
          </p:nvPr>
        </p:nvSpPr>
        <p:spPr>
          <a:xfrm>
            <a:off x="191700" y="1608700"/>
            <a:ext cx="8760600" cy="48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rgbClr val="065F7C"/>
              </a:buClr>
              <a:buSzPts val="1700"/>
              <a:buFont typeface="Lato"/>
              <a:buChar char="★"/>
            </a:pPr>
            <a:r>
              <a:rPr lang="en-US" sz="1700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</a:rPr>
              <a:t>Opiskelijaliikunnan vertaistuki</a:t>
            </a:r>
            <a:endParaRPr sz="1700">
              <a:solidFill>
                <a:srgbClr val="065F7C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5F7C"/>
              </a:buClr>
              <a:buSzPts val="1700"/>
              <a:buFont typeface="Lato"/>
              <a:buChar char="★"/>
            </a:pPr>
            <a:r>
              <a:rPr lang="en-US" sz="1700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</a:rPr>
              <a:t>Opiskelijat liikunnan “agentteja” → liikunnan edistäminen yhteisön sisältä päin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5F7C"/>
              </a:buClr>
              <a:buSzPts val="1700"/>
              <a:buFont typeface="Lato"/>
              <a:buChar char="★"/>
            </a:pPr>
            <a:r>
              <a:rPr lang="en-US" sz="1700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</a:rPr>
              <a:t>Opiskelijalähtöistä ja heidän näköistään toimintaa, jossa vain mielikuvitus on rajana!</a:t>
            </a:r>
            <a:endParaRPr sz="1700">
              <a:solidFill>
                <a:srgbClr val="065F7C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5F7C"/>
              </a:buClr>
              <a:buSzPts val="1700"/>
              <a:buFont typeface="Lato"/>
              <a:buChar char="★"/>
            </a:pPr>
            <a:r>
              <a:rPr lang="en-US" sz="1700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</a:rPr>
              <a:t>Tällä hetkellä toimintaa ympäri Suomen hyvin vaihtelevin käytännöin:</a:t>
            </a:r>
            <a:endParaRPr sz="17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5F7C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</a:rPr>
              <a:t>Järjestäjätaho (opiskelija/ylioppilaskunta, korkeakoululiikunta, opiskelijaurheiluseura?)</a:t>
            </a:r>
            <a:endParaRPr sz="17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5F7C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</a:rPr>
              <a:t>Kohderyhmä (fuksit, kaikki, vähän liikkuvat, kv-opiskelijat?)</a:t>
            </a:r>
            <a:endParaRPr sz="17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5F7C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</a:rPr>
              <a:t>Liikuntatuutoreiden toiminta </a:t>
            </a:r>
            <a:endParaRPr sz="1700">
              <a:solidFill>
                <a:srgbClr val="065F7C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5F7C"/>
              </a:buClr>
              <a:buSzPts val="1700"/>
              <a:buFont typeface="Noto Sans Symbols"/>
              <a:buChar char="★"/>
            </a:pPr>
            <a:r>
              <a:rPr lang="en-US" sz="1700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</a:rPr>
              <a:t>Liikunnalliseen elämäntapaan kannustaminen. Liikuntakynnyksen madaltaminen ja vähän liikkuvien liikuttaminen. 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5F7C"/>
              </a:buClr>
              <a:buSzPts val="1700"/>
              <a:buFont typeface="Noto Sans Symbols"/>
              <a:buChar char="★"/>
            </a:pPr>
            <a:r>
              <a:rPr lang="en-US" sz="1700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</a:rPr>
              <a:t>Päihdevapaata vapaa-ajanviettoa ja ryhmäytymistä → syrjäytymisen ehkäisy</a:t>
            </a:r>
            <a:endParaRPr sz="1700">
              <a:solidFill>
                <a:srgbClr val="065F7C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5F7C"/>
              </a:buClr>
              <a:buSzPts val="1700"/>
              <a:buFont typeface="Noto Sans Symbols"/>
              <a:buChar char="★"/>
            </a:pPr>
            <a:r>
              <a:rPr lang="en-US" sz="1700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</a:rPr>
              <a:t>Vertaisena toimiminen → lähes kuka tahansa voi ryhtyä liikuntatuutoriksi!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5F7C"/>
              </a:buClr>
              <a:buSzPts val="1700"/>
              <a:buFont typeface="Noto Sans Symbols"/>
              <a:buChar char="★"/>
            </a:pPr>
            <a:r>
              <a:rPr lang="en-US" sz="1700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</a:rPr>
              <a:t>”Liikunta on universaali kieli” → Helppo tapa järjestää toimintaa myös kv-opiskelijoille.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5F7C"/>
              </a:buClr>
              <a:buSzPts val="1700"/>
              <a:buFont typeface="Noto Sans Symbols"/>
              <a:buChar char="★"/>
            </a:pPr>
            <a:r>
              <a:rPr lang="en-US" sz="1700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</a:rPr>
              <a:t>Kustannustehokasta liikunnan edistämistä opiskelijalta toiselle</a:t>
            </a:r>
            <a:endParaRPr sz="1700">
              <a:solidFill>
                <a:srgbClr val="065F7C"/>
              </a:solidFill>
              <a:latin typeface="Lato"/>
              <a:ea typeface="Lato"/>
              <a:cs typeface="Lato"/>
              <a:sym typeface="Lato"/>
            </a:endParaRPr>
          </a:p>
          <a:p>
            <a:pPr marL="55245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5F7C"/>
              </a:buClr>
              <a:buSzPts val="2100"/>
              <a:buNone/>
            </a:pPr>
            <a:endParaRPr sz="1700">
              <a:solidFill>
                <a:srgbClr val="065F7C"/>
              </a:solidFill>
              <a:latin typeface="Lato"/>
              <a:ea typeface="Lato"/>
              <a:cs typeface="Lato"/>
              <a:sym typeface="Lato"/>
            </a:endParaRPr>
          </a:p>
          <a:p>
            <a:pPr marL="952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5F7C"/>
              </a:buClr>
              <a:buSzPts val="2100"/>
              <a:buNone/>
            </a:pPr>
            <a:endParaRPr sz="1700">
              <a:solidFill>
                <a:srgbClr val="065F7C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5F7C"/>
              </a:buClr>
              <a:buSzPts val="2100"/>
              <a:buFont typeface="Lato"/>
              <a:buNone/>
            </a:pPr>
            <a:endParaRPr sz="1700">
              <a:solidFill>
                <a:srgbClr val="065F7C"/>
              </a:solidFill>
              <a:latin typeface="Lato"/>
              <a:ea typeface="Lato"/>
              <a:cs typeface="Lato"/>
              <a:sym typeface="Lato"/>
            </a:endParaRPr>
          </a:p>
          <a:p>
            <a:pPr marL="5524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5F7C"/>
              </a:buClr>
              <a:buSzPts val="2100"/>
              <a:buNone/>
            </a:pPr>
            <a:br>
              <a:rPr lang="en-US" sz="1700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</a:rPr>
            </a:br>
            <a:endParaRPr sz="1700">
              <a:solidFill>
                <a:srgbClr val="065F7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4"/>
          <p:cNvSpPr txBox="1">
            <a:spLocks noGrp="1"/>
          </p:cNvSpPr>
          <p:nvPr>
            <p:ph type="title"/>
          </p:nvPr>
        </p:nvSpPr>
        <p:spPr>
          <a:xfrm>
            <a:off x="75775" y="0"/>
            <a:ext cx="8092500" cy="738900"/>
          </a:xfrm>
          <a:prstGeom prst="rect">
            <a:avLst/>
          </a:prstGeom>
          <a:noFill/>
          <a:ln>
            <a:noFill/>
          </a:ln>
          <a:effectLst>
            <a:outerShdw blurRad="785813" dist="533400" dir="16920000" algn="bl" rotWithShape="0">
              <a:srgbClr val="FFFFFF">
                <a:alpha val="5372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b="1">
                <a:latin typeface="Lato"/>
                <a:ea typeface="Lato"/>
                <a:cs typeface="Lato"/>
                <a:sym typeface="Lato"/>
              </a:rPr>
              <a:t>Liikuntatuutoreiden kokemuksia</a:t>
            </a:r>
            <a:endParaRPr sz="36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4" name="Google Shape;444;p64"/>
          <p:cNvSpPr/>
          <p:nvPr/>
        </p:nvSpPr>
        <p:spPr>
          <a:xfrm>
            <a:off x="3315325" y="4565675"/>
            <a:ext cx="2671200" cy="16110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“Mieleenpainuvinta oli käydä ryhmän kanssa keilaamassa. Haimme tilaisuuteen rahaa korkeakoululiikunnalta. Mukaan saimme reilut 10 ekaluokkalaista ja 4 tuutoria. Hauskaa oli ja sain tutustua kunnolla uusiin opiskelijoihimme.”</a:t>
            </a:r>
            <a:endParaRPr sz="12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5" name="Google Shape;445;p64"/>
          <p:cNvSpPr/>
          <p:nvPr/>
        </p:nvSpPr>
        <p:spPr>
          <a:xfrm>
            <a:off x="3718275" y="1167263"/>
            <a:ext cx="2168400" cy="13485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“Olin hyvinvointipäivillä korkeakoululiikunnan esittelypisteellä. Mittasimme staattista ponnistusvoimaa, narulla hyppelyä ja jaoimme kyselyä.”</a:t>
            </a:r>
            <a:endParaRPr sz="12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6" name="Google Shape;446;p64"/>
          <p:cNvSpPr/>
          <p:nvPr/>
        </p:nvSpPr>
        <p:spPr>
          <a:xfrm>
            <a:off x="2000275" y="2944125"/>
            <a:ext cx="2214900" cy="12504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“Tämän myötä olen saanut uuden liikuntakaverin, jonka kanssa ollaan lenkkeilty ja järjestettiin yhdessä hyvinvointipäivä liiketalouden yksikössä.”</a:t>
            </a:r>
            <a:endParaRPr sz="12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7" name="Google Shape;447;p64"/>
          <p:cNvSpPr/>
          <p:nvPr/>
        </p:nvSpPr>
        <p:spPr>
          <a:xfrm>
            <a:off x="333925" y="4656425"/>
            <a:ext cx="2214900" cy="14295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“Olen käynyt ahkerasti tutustumassa korkeakoululiikunnan ryhmäliikuntatunteihin, jotta osaan kertoa kyselijöille, millaisia ne ovat.”</a:t>
            </a:r>
            <a:endParaRPr sz="12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8" name="Google Shape;448;p64"/>
          <p:cNvSpPr/>
          <p:nvPr/>
        </p:nvSpPr>
        <p:spPr>
          <a:xfrm>
            <a:off x="6384375" y="4619375"/>
            <a:ext cx="2394000" cy="15036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“Tammikuussa kävin oman ryhmäni kanssa lenkillä koulupäivän aikana ja mukana oli noin 25 henkilöä. Kaikki tykkäsivät yhteisestä liikuntahetkestä ja pyysivät uutta lenkkiä.”</a:t>
            </a:r>
            <a:endParaRPr sz="12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9" name="Google Shape;449;p64"/>
          <p:cNvSpPr/>
          <p:nvPr/>
        </p:nvSpPr>
        <p:spPr>
          <a:xfrm>
            <a:off x="4626750" y="2944125"/>
            <a:ext cx="2214900" cy="13485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“On ollut mahdollisuus tutustua uusiin liikuntalajeihin ja näin oppia suosittelemaan ihmisille jotain tiettyä lajia. Olen saanut uusia samanhenkisiä ystäviä.”</a:t>
            </a:r>
            <a:endParaRPr sz="12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5"/>
          <p:cNvSpPr txBox="1">
            <a:spLocks noGrp="1"/>
          </p:cNvSpPr>
          <p:nvPr>
            <p:ph type="title"/>
          </p:nvPr>
        </p:nvSpPr>
        <p:spPr>
          <a:xfrm>
            <a:off x="321623" y="1231641"/>
            <a:ext cx="6195527" cy="181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>
                <a:solidFill>
                  <a:srgbClr val="F18DA6"/>
                </a:solidFill>
                <a:latin typeface="Lato Black"/>
                <a:ea typeface="Lato Black"/>
                <a:cs typeface="Lato Black"/>
                <a:sym typeface="Lato Black"/>
              </a:rPr>
              <a:t>Liikuntatuutoroinnin hyödyt opiskelijalle</a:t>
            </a:r>
            <a:br>
              <a:rPr lang="en-US" sz="4000">
                <a:solidFill>
                  <a:srgbClr val="F18DA6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br>
              <a:rPr lang="en-US" sz="4000" b="1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</a:rPr>
            </a:br>
            <a:endParaRPr sz="4000" b="1">
              <a:solidFill>
                <a:srgbClr val="065F7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5" name="Google Shape;455;p65"/>
          <p:cNvSpPr txBox="1">
            <a:spLocks noGrp="1"/>
          </p:cNvSpPr>
          <p:nvPr>
            <p:ph type="body" idx="1"/>
          </p:nvPr>
        </p:nvSpPr>
        <p:spPr>
          <a:xfrm>
            <a:off x="191700" y="1775675"/>
            <a:ext cx="8760600" cy="508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5F7C"/>
              </a:buClr>
              <a:buSzPts val="2100"/>
              <a:buFont typeface="Noto Sans Symbols"/>
              <a:buNone/>
            </a:pPr>
            <a:endParaRPr>
              <a:solidFill>
                <a:srgbClr val="065F7C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56" name="Google Shape;456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23527"/>
            <a:ext cx="7534754" cy="5234473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65"/>
          <p:cNvSpPr/>
          <p:nvPr/>
        </p:nvSpPr>
        <p:spPr>
          <a:xfrm>
            <a:off x="5122507" y="3722916"/>
            <a:ext cx="1940767" cy="186611"/>
          </a:xfrm>
          <a:prstGeom prst="ellipse">
            <a:avLst/>
          </a:prstGeom>
          <a:noFill/>
          <a:ln w="25400" cap="flat" cmpd="sng">
            <a:solidFill>
              <a:srgbClr val="F18D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65"/>
          <p:cNvSpPr/>
          <p:nvPr/>
        </p:nvSpPr>
        <p:spPr>
          <a:xfrm>
            <a:off x="321623" y="3722917"/>
            <a:ext cx="1940767" cy="662471"/>
          </a:xfrm>
          <a:prstGeom prst="ellipse">
            <a:avLst/>
          </a:prstGeom>
          <a:noFill/>
          <a:ln w="25400" cap="flat" cmpd="sng">
            <a:solidFill>
              <a:srgbClr val="F18D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65"/>
          <p:cNvSpPr/>
          <p:nvPr/>
        </p:nvSpPr>
        <p:spPr>
          <a:xfrm>
            <a:off x="321622" y="3135083"/>
            <a:ext cx="1940767" cy="293917"/>
          </a:xfrm>
          <a:prstGeom prst="ellipse">
            <a:avLst/>
          </a:prstGeom>
          <a:noFill/>
          <a:ln w="25400" cap="flat" cmpd="sng">
            <a:solidFill>
              <a:srgbClr val="F18D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65"/>
          <p:cNvSpPr/>
          <p:nvPr/>
        </p:nvSpPr>
        <p:spPr>
          <a:xfrm>
            <a:off x="5190931" y="5626359"/>
            <a:ext cx="1940767" cy="933061"/>
          </a:xfrm>
          <a:prstGeom prst="ellipse">
            <a:avLst/>
          </a:prstGeom>
          <a:noFill/>
          <a:ln w="25400" cap="flat" cmpd="sng">
            <a:solidFill>
              <a:srgbClr val="F18D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6"/>
          <p:cNvSpPr txBox="1">
            <a:spLocks noGrp="1"/>
          </p:cNvSpPr>
          <p:nvPr>
            <p:ph type="title"/>
          </p:nvPr>
        </p:nvSpPr>
        <p:spPr>
          <a:xfrm>
            <a:off x="241875" y="0"/>
            <a:ext cx="6619200" cy="12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</a:rPr>
              <a:t>Hyödynnettäviä materiaaleja</a:t>
            </a:r>
            <a:endParaRPr sz="3600" b="1">
              <a:solidFill>
                <a:srgbClr val="065F7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Korkeakoululiikunnan tietopankissa</a:t>
            </a:r>
            <a:r>
              <a:rPr lang="en-US" sz="1800" b="1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r>
              <a:rPr lang="en-US" sz="1800" b="1">
                <a:solidFill>
                  <a:srgbClr val="C8BC15"/>
                </a:solidFill>
                <a:latin typeface="Lato"/>
                <a:ea typeface="Lato"/>
                <a:cs typeface="Lato"/>
                <a:sym typeface="Lato"/>
              </a:rPr>
              <a:t>Salasana: OLL2019</a:t>
            </a:r>
            <a:endParaRPr sz="1800" b="1">
              <a:solidFill>
                <a:srgbClr val="C8BC1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67" name="Google Shape;467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300" y="1241700"/>
            <a:ext cx="1922125" cy="2451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538850"/>
            <a:ext cx="2485445" cy="3175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42650" y="4519439"/>
            <a:ext cx="3584423" cy="1870825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6"/>
          <p:cNvSpPr txBox="1"/>
          <p:nvPr/>
        </p:nvSpPr>
        <p:spPr>
          <a:xfrm>
            <a:off x="2485438" y="6320625"/>
            <a:ext cx="3767100" cy="1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Liikuntatuutoroinnin tarkastuslista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71" name="Google Shape;471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13175" y="1241700"/>
            <a:ext cx="2351479" cy="297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6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27081" y="3811050"/>
            <a:ext cx="2990197" cy="309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6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77625" y="1499775"/>
            <a:ext cx="3661651" cy="226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7"/>
          <p:cNvSpPr txBox="1">
            <a:spLocks noGrp="1"/>
          </p:cNvSpPr>
          <p:nvPr>
            <p:ph type="title"/>
          </p:nvPr>
        </p:nvSpPr>
        <p:spPr>
          <a:xfrm>
            <a:off x="276450" y="345575"/>
            <a:ext cx="78867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F18DA6"/>
                </a:solidFill>
              </a:rPr>
              <a:t>Valtakunnallinen liikuntatuutorointikysely 2019</a:t>
            </a:r>
            <a:endParaRPr sz="2700" b="1">
              <a:solidFill>
                <a:srgbClr val="F18DA6"/>
              </a:solidFill>
            </a:endParaRPr>
          </a:p>
        </p:txBody>
      </p:sp>
      <p:sp>
        <p:nvSpPr>
          <p:cNvPr id="480" name="Google Shape;480;p67"/>
          <p:cNvSpPr txBox="1">
            <a:spLocks noGrp="1"/>
          </p:cNvSpPr>
          <p:nvPr>
            <p:ph type="body" idx="1"/>
          </p:nvPr>
        </p:nvSpPr>
        <p:spPr>
          <a:xfrm>
            <a:off x="371750" y="1825625"/>
            <a:ext cx="81435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750"/>
              </a:spcBef>
              <a:spcAft>
                <a:spcPts val="0"/>
              </a:spcAft>
              <a:buSzPts val="2100"/>
              <a:buChar char="●"/>
            </a:pPr>
            <a:r>
              <a:rPr lang="en-US"/>
              <a:t>Toteutettiin 1.10.-20.10.2019</a:t>
            </a:r>
            <a:endParaRPr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-US"/>
              <a:t>Vastauksia saatiin 18 kpl, 15 eri korkeakoulusta</a:t>
            </a:r>
            <a:endParaRPr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-US"/>
              <a:t>Lähetetty: OLL:n jäsenjärjestöjen pj, ps ja liikuntavastaavat, korkeakoulujen liikuntatoimet.</a:t>
            </a:r>
            <a:endParaRPr/>
          </a:p>
          <a:p>
            <a:pPr marL="457200" lvl="0" indent="-361950" algn="l" rtl="0">
              <a:spcBef>
                <a:spcPts val="1000"/>
              </a:spcBef>
              <a:spcAft>
                <a:spcPts val="1000"/>
              </a:spcAft>
              <a:buSzPts val="2100"/>
              <a:buChar char="●"/>
            </a:pPr>
            <a:r>
              <a:rPr lang="en-US"/>
              <a:t>Nyt esiteltävässä raportissa kyselyn vastauksia on täydennetty muulla olemassa olevalla tiedolla.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6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8" name="Google Shape;488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1531600"/>
            <a:ext cx="7616425" cy="532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6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6" name="Google Shape;496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1435550"/>
            <a:ext cx="7508076" cy="5131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7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4" name="Google Shape;50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1404925"/>
            <a:ext cx="7571300" cy="485895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70"/>
          <p:cNvSpPr txBox="1"/>
          <p:nvPr/>
        </p:nvSpPr>
        <p:spPr>
          <a:xfrm>
            <a:off x="8108150" y="6000750"/>
            <a:ext cx="73437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3"/>
          <p:cNvSpPr txBox="1"/>
          <p:nvPr/>
        </p:nvSpPr>
        <p:spPr>
          <a:xfrm>
            <a:off x="379225" y="311425"/>
            <a:ext cx="72084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C8BC15"/>
                </a:solidFill>
                <a:latin typeface="Lato Black"/>
                <a:ea typeface="Lato Black"/>
                <a:cs typeface="Lato Black"/>
                <a:sym typeface="Lato Black"/>
              </a:rPr>
              <a:t>Turvallinen koulutus</a:t>
            </a:r>
            <a:endParaRPr sz="4200">
              <a:solidFill>
                <a:srgbClr val="C8BC15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C8BC15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337" name="Google Shape;33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075" y="1226925"/>
            <a:ext cx="6987751" cy="55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7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3" name="Google Shape;513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1561900"/>
            <a:ext cx="7608099" cy="487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72"/>
          <p:cNvSpPr txBox="1"/>
          <p:nvPr/>
        </p:nvSpPr>
        <p:spPr>
          <a:xfrm>
            <a:off x="752250" y="1328625"/>
            <a:ext cx="6819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</a:rPr>
              <a:t>5. 	Kuinka monta liikuntatuutoria järjesti  toimintaa?</a:t>
            </a:r>
            <a:endParaRPr sz="2000" b="1">
              <a:solidFill>
                <a:srgbClr val="065F7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Keskimäärin 8 tuutoria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Vaihteluväli 0-16 tuutoria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Aktiivisuudessa suuria eroja eri tuutoreiden välillä. Osa myös tippuu kesken vuoden pois.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7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</a:rPr>
              <a:t>6. 		Kuinka monta kertaa liikuntatuutorit ovat järjestäneet  </a:t>
            </a:r>
            <a:br>
              <a:rPr lang="en-US" sz="2000" b="1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2000" b="1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</a:rPr>
              <a:t>	          toimintaa edellisen toimintakauden aikana? </a:t>
            </a:r>
            <a:endParaRPr sz="2000" b="1">
              <a:solidFill>
                <a:srgbClr val="065F7C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>
                <a:latin typeface="Lato"/>
                <a:ea typeface="Lato"/>
                <a:cs typeface="Lato"/>
                <a:sym typeface="Lato"/>
              </a:rPr>
              <a:t>		</a:t>
            </a:r>
            <a:r>
              <a:rPr lang="en-US" sz="1600">
                <a:latin typeface="Lato"/>
                <a:ea typeface="Lato"/>
                <a:cs typeface="Lato"/>
                <a:sym typeface="Lato"/>
              </a:rPr>
              <a:t>Keskimäärin 4 kertaa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914400" lvl="0" indent="4572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Kahdella toimijalla jopa joka viikko, harvimmillaan pari kertaa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>
                <a:latin typeface="Lato"/>
                <a:ea typeface="Lato"/>
                <a:cs typeface="Lato"/>
                <a:sym typeface="Lato"/>
              </a:rPr>
              <a:t>		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</a:rPr>
              <a:t>7.		Kuinka monta tuutoroitavaa toimintaan on arviolta         </a:t>
            </a:r>
            <a:endParaRPr sz="2000" b="1">
              <a:solidFill>
                <a:srgbClr val="065F7C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4572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</a:rPr>
              <a:t>osallistunut?</a:t>
            </a:r>
            <a:endParaRPr sz="2000" b="1">
              <a:solidFill>
                <a:srgbClr val="065F7C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r>
              <a:rPr lang="en-U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r>
              <a:rPr lang="en-US" sz="1600">
                <a:latin typeface="Lato"/>
                <a:ea typeface="Lato"/>
                <a:cs typeface="Lato"/>
                <a:sym typeface="Lato"/>
              </a:rPr>
              <a:t>Keskimäärin 241 tuutoroitavaa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914400" lvl="0" indent="4572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Usealla luku oli noin 1000, pienimmillään noin 10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		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7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5"/>
          <p:cNvSpPr txBox="1">
            <a:spLocks noGrp="1"/>
          </p:cNvSpPr>
          <p:nvPr>
            <p:ph type="body" idx="1"/>
          </p:nvPr>
        </p:nvSpPr>
        <p:spPr>
          <a:xfrm>
            <a:off x="628650" y="1923350"/>
            <a:ext cx="78867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</a:rPr>
              <a:t>8.		Rahallisen budjetin koko</a:t>
            </a:r>
            <a:endParaRPr sz="2000" b="1">
              <a:solidFill>
                <a:srgbClr val="065F7C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r>
              <a:rPr lang="en-U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r>
              <a:rPr lang="en-US" sz="1600">
                <a:latin typeface="Lato"/>
                <a:ea typeface="Lato"/>
                <a:cs typeface="Lato"/>
                <a:sym typeface="Lato"/>
              </a:rPr>
              <a:t>Keskimäärin 878 €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914400" lvl="0" indent="4572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Parhaimmillaan 2000 €, usealla ei erillistä budjettia </a:t>
            </a:r>
            <a:br>
              <a:rPr lang="en-US" sz="1600">
                <a:latin typeface="Lato"/>
                <a:ea typeface="Lato"/>
                <a:cs typeface="Lato"/>
                <a:sym typeface="Lato"/>
              </a:rPr>
            </a:br>
            <a:r>
              <a:rPr lang="en-US" sz="1600">
                <a:latin typeface="Lato"/>
                <a:ea typeface="Lato"/>
                <a:cs typeface="Lato"/>
                <a:sym typeface="Lato"/>
              </a:rPr>
              <a:t>	liikuntatuutorointiin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		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</a:rPr>
              <a:t>9.		Muut resurssit</a:t>
            </a:r>
            <a:endParaRPr sz="2000" b="1">
              <a:solidFill>
                <a:srgbClr val="065F7C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r>
              <a:rPr lang="en-U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r>
              <a:rPr lang="en-US" sz="1600">
                <a:latin typeface="Lato"/>
                <a:ea typeface="Lato"/>
                <a:cs typeface="Lato"/>
                <a:sym typeface="Lato"/>
              </a:rPr>
              <a:t>Korkeakoulun liikuntatilat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914400" lvl="0" indent="4572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Välineet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9144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Eri toimijoiden työaika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9144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Palkinnoksi opintopisteitä ja liikuntatarroja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		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7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5" name="Google Shape;555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48" y="1485900"/>
            <a:ext cx="7297375" cy="458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7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3" name="Google Shape;563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1690824"/>
            <a:ext cx="6712786" cy="43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1" name="Google Shape;571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1333500"/>
            <a:ext cx="581025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8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8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9" name="Google Shape;579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875061"/>
            <a:ext cx="6705449" cy="53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4"/>
          <p:cNvSpPr txBox="1"/>
          <p:nvPr/>
        </p:nvSpPr>
        <p:spPr>
          <a:xfrm>
            <a:off x="239700" y="284700"/>
            <a:ext cx="72084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C8BC15"/>
                </a:solidFill>
                <a:latin typeface="Lato Black"/>
                <a:ea typeface="Lato Black"/>
                <a:cs typeface="Lato Black"/>
                <a:sym typeface="Lato Black"/>
              </a:rPr>
              <a:t>Häirintäyhdyshenkilöt</a:t>
            </a:r>
            <a:endParaRPr sz="4200">
              <a:solidFill>
                <a:srgbClr val="C8BC15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11480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18DA6"/>
                </a:solidFill>
                <a:latin typeface="Lato Black"/>
                <a:ea typeface="Lato Black"/>
                <a:cs typeface="Lato Black"/>
                <a:sym typeface="Lato Black"/>
              </a:rPr>
              <a:t>www.oll.fi/yhteystiedot</a:t>
            </a:r>
            <a:endParaRPr sz="1200">
              <a:solidFill>
                <a:srgbClr val="F18DA6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344" name="Google Shape;34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550" y="2838775"/>
            <a:ext cx="3903575" cy="398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3600" y="1522498"/>
            <a:ext cx="781800" cy="78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9900" y="1333997"/>
            <a:ext cx="1008250" cy="10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6826" y="1542550"/>
            <a:ext cx="799700" cy="7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4"/>
          <p:cNvSpPr txBox="1"/>
          <p:nvPr/>
        </p:nvSpPr>
        <p:spPr>
          <a:xfrm>
            <a:off x="2949225" y="3017375"/>
            <a:ext cx="2917200" cy="28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On puolueeton ja vaitiolovelvollinen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Kuuntelee &amp; kerto palveluista. Ei ratkaise tilanteita.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Ilmoittajan toiveesta voi keskustella tekijän kanssa tai järjestää tapaamisen osapuolille.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Ilmoittajan toiveesta viedä tapauksen OLL:n selvitys- ja kurinpitoryhmän käsiteltäväksi.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9" name="Google Shape;349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17950" y="1245100"/>
            <a:ext cx="2483053" cy="15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66425" y="3332912"/>
            <a:ext cx="3205500" cy="333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8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8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7" name="Google Shape;587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1014275"/>
            <a:ext cx="7070625" cy="547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82"/>
          <p:cNvSpPr txBox="1">
            <a:spLocks noGrp="1"/>
          </p:cNvSpPr>
          <p:nvPr>
            <p:ph type="title"/>
          </p:nvPr>
        </p:nvSpPr>
        <p:spPr>
          <a:xfrm>
            <a:off x="261256" y="432290"/>
            <a:ext cx="5467739" cy="89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sz="4000">
                <a:solidFill>
                  <a:srgbClr val="F18DA6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r>
              <a:rPr lang="en-US" sz="4000">
                <a:solidFill>
                  <a:srgbClr val="F18DA6"/>
                </a:solidFill>
                <a:latin typeface="Lato Black"/>
                <a:ea typeface="Lato Black"/>
                <a:cs typeface="Lato Black"/>
                <a:sym typeface="Lato Black"/>
              </a:rPr>
              <a:t>Miten käytännössä?</a:t>
            </a:r>
            <a:br>
              <a:rPr lang="en-US" sz="4000" b="1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</a:rPr>
            </a:br>
            <a:endParaRPr sz="4000" b="1">
              <a:solidFill>
                <a:srgbClr val="065F7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3" name="Google Shape;593;p82"/>
          <p:cNvSpPr txBox="1">
            <a:spLocks noGrp="1"/>
          </p:cNvSpPr>
          <p:nvPr>
            <p:ph type="body" idx="1"/>
          </p:nvPr>
        </p:nvSpPr>
        <p:spPr>
          <a:xfrm>
            <a:off x="261256" y="1397028"/>
            <a:ext cx="8621487" cy="5271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8DA6"/>
              </a:buClr>
              <a:buSzPts val="2100"/>
              <a:buNone/>
            </a:pPr>
            <a:r>
              <a:rPr lang="en-US" sz="2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1. Vastuutahon valinta: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8DA6"/>
              </a:buClr>
              <a:buSzPts val="2100"/>
              <a:buFont typeface="Courier New"/>
              <a:buChar char="o"/>
            </a:pPr>
            <a:r>
              <a:rPr lang="en-US" sz="1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Opiskelija- tai ylioppilaskunta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8DA6"/>
              </a:buClr>
              <a:buSzPts val="2100"/>
              <a:buFont typeface="Courier New"/>
              <a:buChar char="o"/>
            </a:pPr>
            <a:r>
              <a:rPr lang="en-US" sz="1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Korkeakoululiikunta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8DA6"/>
              </a:buClr>
              <a:buSzPts val="2100"/>
              <a:buFont typeface="Courier New"/>
              <a:buChar char="o"/>
            </a:pPr>
            <a:r>
              <a:rPr lang="en-US" sz="1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YTHS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8DA6"/>
              </a:buClr>
              <a:buSzPts val="2100"/>
              <a:buFont typeface="Courier New"/>
              <a:buChar char="o"/>
            </a:pPr>
            <a:r>
              <a:rPr lang="en-US" sz="1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Opiskelijaurheiluseura (voi myös yhteistyötahona järjestää esim. lajikokeiluja)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8DA6"/>
              </a:buClr>
              <a:buSzPts val="2100"/>
              <a:buNone/>
            </a:pPr>
            <a:endParaRPr sz="14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52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8DA6"/>
              </a:buClr>
              <a:buSzPts val="2100"/>
              <a:buNone/>
            </a:pPr>
            <a:r>
              <a:rPr lang="en-US" sz="2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2. Yhteistyötahoja: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8DA6"/>
              </a:buClr>
              <a:buSzPts val="2100"/>
              <a:buFont typeface="Courier New"/>
              <a:buChar char="o"/>
            </a:pPr>
            <a:r>
              <a:rPr lang="en-US" sz="1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kaikki yllä olevat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8DA6"/>
              </a:buClr>
              <a:buSzPts val="2100"/>
              <a:buFont typeface="Courier New"/>
              <a:buChar char="o"/>
            </a:pPr>
            <a:r>
              <a:rPr lang="en-US" sz="1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YTHS/opiskeluterveys → osaamista opiskeluterveydestä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8DA6"/>
              </a:buClr>
              <a:buSzPts val="2100"/>
              <a:buFont typeface="Courier New"/>
              <a:buChar char="o"/>
            </a:pPr>
            <a:r>
              <a:rPr lang="en-US" sz="1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Kaupunki/kunta → tilayhteistyötä, kaupungin palvelujen mainostusta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8DA6"/>
              </a:buClr>
              <a:buSzPts val="2100"/>
              <a:buFont typeface="Courier New"/>
              <a:buChar char="o"/>
            </a:pPr>
            <a:r>
              <a:rPr lang="en-US" sz="1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Korkeakoulu /koulutusohjelmat → markkinointi, tilat, resurssit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8DA6"/>
              </a:buClr>
              <a:buSzPts val="2100"/>
              <a:buFont typeface="Courier New"/>
              <a:buChar char="o"/>
            </a:pPr>
            <a:r>
              <a:rPr lang="en-US" sz="1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Paikkakunnan muut korkeakoulut → yhteisiä koulutuksia tai illanviettoja?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8DA6"/>
              </a:buClr>
              <a:buSzPts val="2100"/>
              <a:buFont typeface="Courier New"/>
              <a:buChar char="o"/>
            </a:pPr>
            <a:r>
              <a:rPr lang="en-US" sz="1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Yksityiset liikuntapalvelut ja urheiluseurat yms. → lajikokeiluja tai muuta yhteistyötä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8DA6"/>
              </a:buClr>
              <a:buSzPts val="2100"/>
              <a:buFont typeface="Courier New"/>
              <a:buChar char="o"/>
            </a:pPr>
            <a:r>
              <a:rPr lang="en-US" sz="1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OLL → asiantuntija-apua ja henkistä tukea ☺ </a:t>
            </a:r>
            <a:endParaRPr sz="14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83"/>
          <p:cNvSpPr txBox="1">
            <a:spLocks noGrp="1"/>
          </p:cNvSpPr>
          <p:nvPr>
            <p:ph type="title"/>
          </p:nvPr>
        </p:nvSpPr>
        <p:spPr>
          <a:xfrm>
            <a:off x="340990" y="348314"/>
            <a:ext cx="5467739" cy="89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sz="4000">
                <a:solidFill>
                  <a:srgbClr val="F18DA6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r>
              <a:rPr lang="en-US" sz="4000">
                <a:solidFill>
                  <a:srgbClr val="F18DA6"/>
                </a:solidFill>
                <a:latin typeface="Lato Black"/>
                <a:ea typeface="Lato Black"/>
                <a:cs typeface="Lato Black"/>
                <a:sym typeface="Lato Black"/>
              </a:rPr>
              <a:t>Miten käytännössä?</a:t>
            </a:r>
            <a:br>
              <a:rPr lang="en-US" sz="4000" b="1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</a:rPr>
            </a:br>
            <a:endParaRPr sz="4000" b="1">
              <a:solidFill>
                <a:srgbClr val="065F7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9" name="Google Shape;599;p83"/>
          <p:cNvSpPr txBox="1">
            <a:spLocks noGrp="1"/>
          </p:cNvSpPr>
          <p:nvPr>
            <p:ph type="body" idx="1"/>
          </p:nvPr>
        </p:nvSpPr>
        <p:spPr>
          <a:xfrm>
            <a:off x="261256" y="1397028"/>
            <a:ext cx="8621487" cy="5271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rPr lang="en-US" sz="2000" b="1">
                <a:latin typeface="Lato"/>
                <a:ea typeface="Lato"/>
                <a:cs typeface="Lato"/>
                <a:sym typeface="Lato"/>
              </a:rPr>
              <a:t>3. Liikuntatuutoreiden rekrytointi: ketä?</a:t>
            </a:r>
            <a:endParaRPr/>
          </a:p>
          <a:p>
            <a:pPr marL="952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endParaRPr sz="2000" b="1">
              <a:latin typeface="Lato"/>
              <a:ea typeface="Lato"/>
              <a:cs typeface="Lato"/>
              <a:sym typeface="Lato"/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8DA6"/>
              </a:buClr>
              <a:buSzPts val="2100"/>
              <a:buFont typeface="Courier New"/>
              <a:buChar char="o"/>
            </a:pPr>
            <a:r>
              <a:rPr lang="en-US" sz="2000">
                <a:latin typeface="Lato"/>
                <a:ea typeface="Lato"/>
                <a:cs typeface="Lato"/>
                <a:sym typeface="Lato"/>
              </a:rPr>
              <a:t>Poimitaan normituutoreiden joukosta ja jatkokoulutetaan liikuntaan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18DA6"/>
              </a:buClr>
              <a:buSzPts val="1800"/>
              <a:buFont typeface="Courier New"/>
              <a:buChar char="o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Tuutorit liikuntatuutoreina etu siksi, että kasvo on jo valmiiksi tuttu uusille opiskelijoille tavoittaa helposti ja on helpompaa lähteä mukaan</a:t>
            </a:r>
            <a:endParaRPr/>
          </a:p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8DA6"/>
              </a:buClr>
              <a:buSzPts val="2100"/>
              <a:buFont typeface="Courier New"/>
              <a:buChar char="o"/>
            </a:pPr>
            <a:r>
              <a:rPr lang="en-US" sz="2000">
                <a:latin typeface="Lato"/>
                <a:ea typeface="Lato"/>
                <a:cs typeface="Lato"/>
                <a:sym typeface="Lato"/>
              </a:rPr>
              <a:t>Kuka tahansa liikunnasta ja muiden innostamisesta kiinnostunut!</a:t>
            </a:r>
            <a:endParaRPr/>
          </a:p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8DA6"/>
              </a:buClr>
              <a:buSzPts val="2100"/>
              <a:buFont typeface="Courier New"/>
              <a:buChar char="o"/>
            </a:pPr>
            <a:r>
              <a:rPr lang="en-US" sz="2000">
                <a:latin typeface="Lato"/>
                <a:ea typeface="Lato"/>
                <a:cs typeface="Lato"/>
                <a:sym typeface="Lato"/>
              </a:rPr>
              <a:t>Koulutusalojen/tiedekuntien kautta (mahdollisimman monesta eri)</a:t>
            </a:r>
            <a:endParaRPr/>
          </a:p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8DA6"/>
              </a:buClr>
              <a:buSzPts val="2100"/>
              <a:buFont typeface="Courier New"/>
              <a:buChar char="o"/>
            </a:pPr>
            <a:r>
              <a:rPr lang="en-US" sz="2000">
                <a:latin typeface="Lato"/>
                <a:ea typeface="Lato"/>
                <a:cs typeface="Lato"/>
                <a:sym typeface="Lato"/>
              </a:rPr>
              <a:t>Alayhdistysten/ainejärjestöjen liikuntavastaavat voivat myös toimia liikuntatuutoreina</a:t>
            </a:r>
            <a:endParaRPr/>
          </a:p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8DA6"/>
              </a:buClr>
              <a:buSzPts val="2100"/>
              <a:buFont typeface="Courier New"/>
              <a:buChar char="o"/>
            </a:pPr>
            <a:r>
              <a:rPr lang="en-US" sz="2000">
                <a:latin typeface="Lato"/>
                <a:ea typeface="Lato"/>
                <a:cs typeface="Lato"/>
                <a:sym typeface="Lato"/>
              </a:rPr>
              <a:t>Ryhmäliikuntaohjaajat voivat toimia liikuntatuutoreina (huom! vertaisen, ei ammattilaisen roolissa)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84"/>
          <p:cNvSpPr txBox="1">
            <a:spLocks noGrp="1"/>
          </p:cNvSpPr>
          <p:nvPr>
            <p:ph type="title"/>
          </p:nvPr>
        </p:nvSpPr>
        <p:spPr>
          <a:xfrm>
            <a:off x="340990" y="348314"/>
            <a:ext cx="5467739" cy="89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sz="4000">
                <a:solidFill>
                  <a:srgbClr val="F18DA6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r>
              <a:rPr lang="en-US" sz="4000">
                <a:solidFill>
                  <a:srgbClr val="F18DA6"/>
                </a:solidFill>
                <a:latin typeface="Lato Black"/>
                <a:ea typeface="Lato Black"/>
                <a:cs typeface="Lato Black"/>
                <a:sym typeface="Lato Black"/>
              </a:rPr>
              <a:t>Miten käytännössä?</a:t>
            </a:r>
            <a:br>
              <a:rPr lang="en-US" sz="4000" b="1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</a:rPr>
            </a:br>
            <a:endParaRPr sz="4000" b="1">
              <a:solidFill>
                <a:srgbClr val="065F7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5" name="Google Shape;605;p84"/>
          <p:cNvSpPr txBox="1">
            <a:spLocks noGrp="1"/>
          </p:cNvSpPr>
          <p:nvPr>
            <p:ph type="body" idx="1"/>
          </p:nvPr>
        </p:nvSpPr>
        <p:spPr>
          <a:xfrm>
            <a:off x="261256" y="1397028"/>
            <a:ext cx="8621487" cy="5271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rPr lang="en-US" sz="2000" b="1">
                <a:latin typeface="Lato"/>
                <a:ea typeface="Lato"/>
                <a:cs typeface="Lato"/>
                <a:sym typeface="Lato"/>
              </a:rPr>
              <a:t>4. Liikuntatuutoreiden rekrytointi: Miten?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Taas puskaradio tärkeä väylä...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Muita kanavia: facebook, leirit ja koulutusrastit, sähköpostilistat, tiedekuntien ja ainejärjestöjen kautta, nettisivut, vanhat tutorit. 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Face to face: kannustaminen toimii yleensä hyvin esim. messujen yhteydessä käytävillä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Viestinä rekrytoinnissa liikunnan ilosanoma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Painotus: Ei tarvitse olla huippu tai ammattilainen (jos teillä näin on)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Myykää toimintaa hyvin! Miksi juuri sinun kannattaisi lähteä liikuntatuutoriksi!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Inspiraatiota aiemmista rekryilmoituksia: </a:t>
            </a:r>
            <a:r>
              <a:rPr lang="en-US" sz="16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https://drive.google.com/drive/search?q=hakuilmoituksista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85"/>
          <p:cNvSpPr txBox="1">
            <a:spLocks noGrp="1"/>
          </p:cNvSpPr>
          <p:nvPr>
            <p:ph type="title"/>
          </p:nvPr>
        </p:nvSpPr>
        <p:spPr>
          <a:xfrm>
            <a:off x="340990" y="348314"/>
            <a:ext cx="5467739" cy="89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sz="4000">
                <a:solidFill>
                  <a:srgbClr val="F18DA6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r>
              <a:rPr lang="en-US" sz="4000">
                <a:solidFill>
                  <a:srgbClr val="F18DA6"/>
                </a:solidFill>
                <a:latin typeface="Lato Black"/>
                <a:ea typeface="Lato Black"/>
                <a:cs typeface="Lato Black"/>
                <a:sym typeface="Lato Black"/>
              </a:rPr>
              <a:t>Miten käytännössä?</a:t>
            </a:r>
            <a:br>
              <a:rPr lang="en-US" sz="4000" b="1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</a:rPr>
            </a:br>
            <a:endParaRPr sz="4000" b="1">
              <a:solidFill>
                <a:srgbClr val="065F7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1" name="Google Shape;611;p85"/>
          <p:cNvSpPr txBox="1">
            <a:spLocks noGrp="1"/>
          </p:cNvSpPr>
          <p:nvPr>
            <p:ph type="body" idx="1"/>
          </p:nvPr>
        </p:nvSpPr>
        <p:spPr>
          <a:xfrm>
            <a:off x="261256" y="1397028"/>
            <a:ext cx="8621487" cy="5271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rPr lang="en-US" sz="2000" b="1">
                <a:latin typeface="Lato"/>
                <a:ea typeface="Lato"/>
                <a:cs typeface="Lato"/>
                <a:sym typeface="Lato"/>
              </a:rPr>
              <a:t>5. Koulutus</a:t>
            </a:r>
            <a:endParaRPr/>
          </a:p>
          <a:p>
            <a:pPr marL="952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endParaRPr sz="2000" b="1">
              <a:latin typeface="Lato"/>
              <a:ea typeface="Lato"/>
              <a:cs typeface="Lato"/>
              <a:sym typeface="Lato"/>
            </a:endParaRPr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MAHDOLLISTA SISÄLTÖÄ: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Tietoa opiskelijoiden liikuntakäyttäytymisestä: esim. erilaisista liikkujista tai liikunnan terveyshyödyistä 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Perustiedot paikallisista liikuntamahdollisuuksista (korkeakoulu, kunta, seurat, yksityiset)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Ryhmän ohjaamisen taidot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Pelisäännöt toiminnalle ja liikuntatuutorina toimimisen edellytykset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Tapahtuman järjestäminen (esim. vakuutukset)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Perusta sähköinen idea- ja kokemuspankki!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Vanhat liikuntatuutorit mukaan kertomaan toiminnasta ja antamaan esimerkkejä!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Virkistäytymistä ja hauskoja uusia kokemuksia → </a:t>
            </a:r>
            <a:r>
              <a:rPr lang="en-US" b="1">
                <a:latin typeface="Lato"/>
                <a:ea typeface="Lato"/>
                <a:cs typeface="Lato"/>
                <a:sym typeface="Lato"/>
              </a:rPr>
              <a:t>keskinäinen ryhmäytyminen tärkeää!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Paljon aikaa tulevan suunnittelulle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86"/>
          <p:cNvSpPr txBox="1">
            <a:spLocks noGrp="1"/>
          </p:cNvSpPr>
          <p:nvPr>
            <p:ph type="title"/>
          </p:nvPr>
        </p:nvSpPr>
        <p:spPr>
          <a:xfrm>
            <a:off x="340990" y="348314"/>
            <a:ext cx="6843581" cy="89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sz="4000">
                <a:solidFill>
                  <a:srgbClr val="F18DA6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br>
              <a:rPr lang="en-US" sz="4000" b="1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</a:rPr>
            </a:br>
            <a:endParaRPr sz="4000" b="1">
              <a:solidFill>
                <a:srgbClr val="065F7C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17" name="Google Shape;617;p86" descr="https://docs.google.com/a/oll.fi/drawings/d/sGXfQ72uHwS2Z_SvCZeY3_w/image?w=558&amp;h=441&amp;rev=1&amp;ac=1&amp;parent=1LUsbKzImDY3KXVWQrecW-4j7yPPg31q2iCePXQVOw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148" y="794642"/>
            <a:ext cx="6936631" cy="548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464" y="1473774"/>
            <a:ext cx="6232028" cy="5308765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87"/>
          <p:cNvSpPr txBox="1"/>
          <p:nvPr/>
        </p:nvSpPr>
        <p:spPr>
          <a:xfrm>
            <a:off x="399495" y="372862"/>
            <a:ext cx="66671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</a:rPr>
              <a:t>Esimerkki vuosikierrosta</a:t>
            </a:r>
            <a:endParaRPr/>
          </a:p>
        </p:txBody>
      </p:sp>
      <p:sp>
        <p:nvSpPr>
          <p:cNvPr id="624" name="Google Shape;624;p87"/>
          <p:cNvSpPr/>
          <p:nvPr/>
        </p:nvSpPr>
        <p:spPr>
          <a:xfrm rot="-10042659">
            <a:off x="6012044" y="4935986"/>
            <a:ext cx="1305018" cy="5326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87"/>
          <p:cNvSpPr/>
          <p:nvPr/>
        </p:nvSpPr>
        <p:spPr>
          <a:xfrm rot="-2166389">
            <a:off x="1816121" y="5916520"/>
            <a:ext cx="1305018" cy="5326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88"/>
          <p:cNvSpPr txBox="1"/>
          <p:nvPr/>
        </p:nvSpPr>
        <p:spPr>
          <a:xfrm>
            <a:off x="0" y="494275"/>
            <a:ext cx="9144000" cy="573600"/>
          </a:xfrm>
          <a:prstGeom prst="rect">
            <a:avLst/>
          </a:prstGeom>
          <a:noFill/>
          <a:ln>
            <a:noFill/>
          </a:ln>
          <a:effectLst>
            <a:outerShdw blurRad="542925" dist="104775" dir="18240000" algn="bl" rotWithShape="0">
              <a:srgbClr val="000000">
                <a:alpha val="8392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Miten motivoida ja palkita liikuntatuutoreita?</a:t>
            </a:r>
            <a:endParaRPr sz="3000" b="0" i="0" u="none" strike="noStrike" cap="none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32" name="Google Shape;632;p88"/>
          <p:cNvSpPr txBox="1"/>
          <p:nvPr/>
        </p:nvSpPr>
        <p:spPr>
          <a:xfrm>
            <a:off x="-50" y="2451000"/>
            <a:ext cx="9144000" cy="3417000"/>
          </a:xfrm>
          <a:prstGeom prst="rect">
            <a:avLst/>
          </a:prstGeom>
          <a:solidFill>
            <a:srgbClr val="9E9E99">
              <a:alpha val="43921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❖"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Yhteisöllisyys alusta lähtien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❖"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Virkistäytymisiltoja (myös korkeakoulujen kesken)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❖"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Mahdollisuus päästä kokeilemaan kiinnostavia liikuntalajeja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❖"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Korkeakoulun liikuntapassi/-tarra ilmaiseksi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❖"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Opintopisteet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❖"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Lippuja urheilumatseihin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❖"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Tuotepalkin</a:t>
            </a:r>
            <a:r>
              <a:rPr lang="en-US" sz="2000" b="1">
                <a:solidFill>
                  <a:schemeClr val="lt1"/>
                </a:solidFill>
              </a:rPr>
              <a:t>not kannustimina</a:t>
            </a: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aktiivisimmille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❖"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Mainostaminen työkokemuksena → Työtodistus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❖"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Haalarimerkki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❖"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Toiminta on itsessään myös hyvin palkitsevaa!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90"/>
          <p:cNvSpPr txBox="1">
            <a:spLocks noGrp="1"/>
          </p:cNvSpPr>
          <p:nvPr>
            <p:ph type="title"/>
          </p:nvPr>
        </p:nvSpPr>
        <p:spPr>
          <a:xfrm>
            <a:off x="-252698" y="257453"/>
            <a:ext cx="8092500" cy="738900"/>
          </a:xfrm>
          <a:prstGeom prst="rect">
            <a:avLst/>
          </a:prstGeom>
          <a:solidFill>
            <a:srgbClr val="EDEDED">
              <a:alpha val="32941"/>
            </a:srgbClr>
          </a:solidFill>
          <a:ln>
            <a:noFill/>
          </a:ln>
          <a:effectLst>
            <a:outerShdw blurRad="785813" dist="533400" dir="16920000" algn="bl" rotWithShape="0">
              <a:srgbClr val="FFFFFF">
                <a:alpha val="5372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Arviointi</a:t>
            </a:r>
            <a:endParaRPr sz="4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9" name="Google Shape;649;p90"/>
          <p:cNvSpPr txBox="1"/>
          <p:nvPr/>
        </p:nvSpPr>
        <p:spPr>
          <a:xfrm>
            <a:off x="0" y="1688251"/>
            <a:ext cx="8549100" cy="4536900"/>
          </a:xfrm>
          <a:prstGeom prst="rect">
            <a:avLst/>
          </a:prstGeom>
          <a:solidFill>
            <a:srgbClr val="EDEDED">
              <a:alpha val="17647"/>
            </a:srgbClr>
          </a:solidFill>
          <a:ln>
            <a:noFill/>
          </a:ln>
          <a:effectLst>
            <a:outerShdw blurRad="50800" dist="63500" dir="5400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MITEN ARVIOIDA?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❖"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Liikuntatuutoreiden raportit ja palautteet: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○"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Objektiiviset mittarit:</a:t>
            </a:r>
            <a:endParaRPr/>
          </a:p>
          <a:p>
            <a: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- liikuntatuutoreiden ja osallistujien määrä </a:t>
            </a:r>
            <a:endParaRPr/>
          </a:p>
          <a:p>
            <a: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- osallistumiskerrat toimintaan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- järjestettyjen tapahtumien, kokeilujen ja tapaamisten määrä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- toiminnassa tehdyt työtunnit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- liikunnan määrä ja laatu osallistuneilla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○"/>
            </a:pPr>
            <a:r>
              <a:rPr lang="en-US" sz="1800" b="1">
                <a:solidFill>
                  <a:schemeClr val="lt1"/>
                </a:solidFill>
              </a:rPr>
              <a:t>Subjektiiviset arviot:</a:t>
            </a:r>
            <a:endParaRPr sz="1800" b="1">
              <a:solidFill>
                <a:schemeClr val="lt1"/>
              </a:solidFill>
            </a:endParaRPr>
          </a:p>
          <a:p>
            <a:pPr marL="13716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-US" sz="1800" b="1">
                <a:solidFill>
                  <a:schemeClr val="lt1"/>
                </a:solidFill>
              </a:rPr>
              <a:t>Fiilikset onnistumisista ja haasteista</a:t>
            </a:r>
            <a:endParaRPr sz="1800" b="1">
              <a:solidFill>
                <a:schemeClr val="lt1"/>
              </a:solidFill>
            </a:endParaRPr>
          </a:p>
          <a:p>
            <a:pPr marL="13716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-US" sz="1800" b="1">
                <a:solidFill>
                  <a:schemeClr val="lt1"/>
                </a:solidFill>
              </a:rPr>
              <a:t>Mitä tuutori koki oppineensa</a:t>
            </a:r>
            <a:endParaRPr sz="1800" b="1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❖"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Palautekyselyt osallistuneilta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93000"/>
          </a:blip>
          <a:stretch>
            <a:fillRect/>
          </a:stretch>
        </a:blip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5"/>
          <p:cNvSpPr txBox="1">
            <a:spLocks noGrp="1"/>
          </p:cNvSpPr>
          <p:nvPr>
            <p:ph type="title"/>
          </p:nvPr>
        </p:nvSpPr>
        <p:spPr>
          <a:xfrm>
            <a:off x="0" y="245215"/>
            <a:ext cx="7741328" cy="858668"/>
          </a:xfrm>
          <a:prstGeom prst="rect">
            <a:avLst/>
          </a:prstGeom>
          <a:solidFill>
            <a:schemeClr val="lt2">
              <a:alpha val="66666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Opiskelijoiden Liikuntaliitto</a:t>
            </a:r>
            <a:endParaRPr/>
          </a:p>
        </p:txBody>
      </p:sp>
      <p:sp>
        <p:nvSpPr>
          <p:cNvPr id="356" name="Google Shape;356;p55"/>
          <p:cNvSpPr txBox="1">
            <a:spLocks noGrp="1"/>
          </p:cNvSpPr>
          <p:nvPr>
            <p:ph type="body" idx="1"/>
          </p:nvPr>
        </p:nvSpPr>
        <p:spPr>
          <a:xfrm>
            <a:off x="0" y="3037114"/>
            <a:ext cx="9144000" cy="2950029"/>
          </a:xfrm>
          <a:prstGeom prst="rect">
            <a:avLst/>
          </a:prstGeom>
          <a:solidFill>
            <a:schemeClr val="lt2">
              <a:alpha val="55686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-US" sz="15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Vuonna 1924 perustettu valtakunnallinen opiskelija- ja korkeakoululiikunnan edunvalvonta- ja palvelujärjestö. </a:t>
            </a:r>
            <a:endParaRPr sz="1500" b="1">
              <a:latin typeface="Lato"/>
              <a:ea typeface="Lato"/>
              <a:cs typeface="Lato"/>
              <a:sym typeface="Lato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-US" sz="15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Suomalaisen korkeakoulu- ja opiskelijaliikunnan ääni ja asiantuntija. </a:t>
            </a:r>
            <a:endParaRPr/>
          </a:p>
          <a:p>
            <a:pPr marL="45720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-US" sz="15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Tavoitteena: Suomen korkeakouluissa on valtakunnallisesti hyvät liikuntapalvelut ja hyvinvointia tukeva opiskelukulttuuri ja –ympäristöt → Opiskelijat liikkuvat terveytensä kannalta riittävästi</a:t>
            </a:r>
            <a:endParaRPr/>
          </a:p>
          <a:p>
            <a:pPr marL="45720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-US" sz="15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OLL vaikuttaa, palvelee, kouluttaa, tutkii ja toimii niin kansallisilla kuin kansainvälisilläkin kentillä opiskelijaliikunnan puolesta. </a:t>
            </a:r>
            <a:endParaRPr/>
          </a:p>
          <a:p>
            <a:pPr marL="45720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-US" sz="15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OLL koordinoi Opiskelijoiden SM-kisoja. OSM-kisojen tarkoituksena on tarjota taitotasoon katsomatta hauska kilpailuformaatti opiskelijoille, joissa tärkeintä on liikunnan tuottama ilo.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6"/>
          <p:cNvSpPr/>
          <p:nvPr/>
        </p:nvSpPr>
        <p:spPr>
          <a:xfrm>
            <a:off x="0" y="1637175"/>
            <a:ext cx="9144000" cy="4664400"/>
          </a:xfrm>
          <a:prstGeom prst="rect">
            <a:avLst/>
          </a:prstGeom>
          <a:solidFill>
            <a:srgbClr val="F18DA6">
              <a:alpha val="4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6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6"/>
          <p:cNvSpPr txBox="1"/>
          <p:nvPr/>
        </p:nvSpPr>
        <p:spPr>
          <a:xfrm>
            <a:off x="354600" y="1637175"/>
            <a:ext cx="8793600" cy="4282500"/>
          </a:xfrm>
          <a:prstGeom prst="rect">
            <a:avLst/>
          </a:prstGeom>
          <a:noFill/>
          <a:ln>
            <a:noFill/>
          </a:ln>
          <a:effectLst>
            <a:outerShdw blurRad="171450" dist="9525" dir="21540000" algn="bl" rotWithShape="0">
              <a:schemeClr val="lt1"/>
            </a:outerShdw>
          </a:effectLst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9.</a:t>
            </a: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r>
              <a:rPr lang="en-US"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0 	Aamukahvi tarjolla</a:t>
            </a:r>
            <a:endParaRPr sz="20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9:30</a:t>
            </a:r>
            <a:r>
              <a:rPr lang="en-US" sz="2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	Aloitus: ohjelman</a:t>
            </a:r>
            <a:r>
              <a:rPr lang="en-US" sz="2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ja </a:t>
            </a:r>
            <a:r>
              <a:rPr lang="en-US" sz="2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osallistujien esittely</a:t>
            </a:r>
            <a:endParaRPr sz="2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10.</a:t>
            </a:r>
            <a:r>
              <a:rPr lang="en-US" sz="2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r>
              <a:rPr lang="en-US" sz="2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0 	Liikuntatuutoroinnin perusraamit</a:t>
            </a:r>
            <a:endParaRPr sz="2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	</a:t>
            </a:r>
            <a:r>
              <a:rPr lang="en-US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Tauko</a:t>
            </a:r>
            <a:endParaRPr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-US" sz="2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r>
              <a:rPr lang="en-US" sz="2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r>
              <a:rPr lang="en-US" sz="2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45	Liitu2019-kyselyn tulokset </a:t>
            </a:r>
            <a:endParaRPr sz="2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11.30 	Yhteiskuva</a:t>
            </a:r>
            <a:endParaRPr sz="2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-US" sz="2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-US" sz="2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r>
              <a:rPr lang="en-US" sz="2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45</a:t>
            </a:r>
            <a:r>
              <a:rPr lang="en-US" sz="2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	</a:t>
            </a:r>
            <a:r>
              <a:rPr lang="en-US" sz="2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Lounas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-US" sz="2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-US" sz="2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r>
              <a:rPr lang="en-US" sz="2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45	Case-HAMK</a:t>
            </a:r>
            <a:endParaRPr sz="2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-US" sz="2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en-US" sz="2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en-US" sz="2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en-US" sz="2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0 	Vapaaehtoisten rekry</a:t>
            </a:r>
            <a:r>
              <a:rPr lang="en-US" sz="2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tointi ja motivointi, Salla Kuuluvainen</a:t>
            </a:r>
            <a:endParaRPr sz="2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	</a:t>
            </a:r>
            <a:r>
              <a:rPr lang="en-US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Kahvitauko</a:t>
            </a:r>
            <a:endParaRPr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	</a:t>
            </a:r>
            <a:r>
              <a:rPr lang="en-US" sz="2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Sallan osuus jatkuu</a:t>
            </a:r>
            <a:endParaRPr sz="2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16.00 Lopetus</a:t>
            </a:r>
            <a:endParaRPr sz="2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5" name="Google Shape;365;p56"/>
          <p:cNvSpPr txBox="1"/>
          <p:nvPr/>
        </p:nvSpPr>
        <p:spPr>
          <a:xfrm>
            <a:off x="354600" y="336675"/>
            <a:ext cx="8103600" cy="1300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F18DA6"/>
                </a:solidFill>
                <a:latin typeface="Lato"/>
                <a:ea typeface="Lato"/>
                <a:cs typeface="Lato"/>
                <a:sym typeface="Lato"/>
              </a:rPr>
              <a:t>OHJELMASSA SEURAAVAA:</a:t>
            </a:r>
            <a:endParaRPr sz="4400" b="1" i="0" u="none" strike="noStrike" cap="none">
              <a:solidFill>
                <a:srgbClr val="F18DA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6" name="Google Shape;366;p56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67" name="Google Shape;367;p56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</a:rPr>
              <a:t>Aamuvoimistelu</a:t>
            </a:r>
            <a:endParaRPr sz="3600" b="1">
              <a:solidFill>
                <a:srgbClr val="FFFFFF"/>
              </a:solidFill>
            </a:endParaRPr>
          </a:p>
        </p:txBody>
      </p:sp>
      <p:sp>
        <p:nvSpPr>
          <p:cNvPr id="374" name="Google Shape;374;p5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8"/>
          <p:cNvSpPr txBox="1">
            <a:spLocks noGrp="1"/>
          </p:cNvSpPr>
          <p:nvPr>
            <p:ph type="body" idx="1"/>
          </p:nvPr>
        </p:nvSpPr>
        <p:spPr>
          <a:xfrm>
            <a:off x="0" y="2076824"/>
            <a:ext cx="9144000" cy="3605400"/>
          </a:xfrm>
          <a:prstGeom prst="rect">
            <a:avLst/>
          </a:prstGeom>
          <a:solidFill>
            <a:srgbClr val="8296B0">
              <a:alpha val="38823"/>
            </a:srgbClr>
          </a:solidFill>
          <a:ln>
            <a:noFill/>
          </a:ln>
          <a:effectLst>
            <a:outerShdw blurRad="57150" dist="19050" dir="216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Lato"/>
              <a:buChar char="-"/>
            </a:pPr>
            <a:r>
              <a:rPr lang="en-US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Kerro parille: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444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Lato"/>
              <a:buChar char="○"/>
            </a:pPr>
            <a:r>
              <a:rPr lang="en-US" sz="3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Kuka? Mistä?  Mitä teen? </a:t>
            </a:r>
            <a:endParaRPr sz="3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444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Lato"/>
              <a:buChar char="○"/>
            </a:pPr>
            <a:r>
              <a:rPr lang="en-US" sz="3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Mitä kuuluu liikuntatuutoroinnille?</a:t>
            </a:r>
            <a:endParaRPr sz="3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18288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○"/>
            </a:pPr>
            <a:r>
              <a:rPr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Kuka vastaa?</a:t>
            </a: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18288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○"/>
            </a:pPr>
            <a:r>
              <a:rPr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Liikuntatuutoreiden määrä?</a:t>
            </a: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18288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○"/>
            </a:pPr>
            <a:r>
              <a:rPr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Esimerkkejä toiminnasta?</a:t>
            </a: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18288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○"/>
            </a:pPr>
            <a:r>
              <a:rPr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Haasteet? Toiveet?</a:t>
            </a: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44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Lato"/>
              <a:buChar char="-"/>
            </a:pPr>
            <a:r>
              <a:rPr lang="en-US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Kerro parin kertoma koko ryhmälle 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1" name="Google Shape;381;p5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Teidän vuoro kertoa...</a:t>
            </a:r>
            <a:endParaRPr sz="5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9"/>
          <p:cNvSpPr txBox="1">
            <a:spLocks noGrp="1"/>
          </p:cNvSpPr>
          <p:nvPr>
            <p:ph type="title"/>
          </p:nvPr>
        </p:nvSpPr>
        <p:spPr>
          <a:xfrm>
            <a:off x="379350" y="17737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rgbClr val="065F7C"/>
                </a:solidFill>
                <a:latin typeface="Lato"/>
                <a:ea typeface="Lato"/>
                <a:cs typeface="Lato"/>
                <a:sym typeface="Lato"/>
              </a:rPr>
              <a:t>Faktaa opiskelijoiden fyysisestä aktiivisuudesta</a:t>
            </a:r>
            <a:endParaRPr b="1">
              <a:solidFill>
                <a:srgbClr val="065F7C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88" name="Google Shape;388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675" y="1503075"/>
            <a:ext cx="4413901" cy="282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8175" y="2113139"/>
            <a:ext cx="4413900" cy="3030436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59"/>
          <p:cNvSpPr txBox="1"/>
          <p:nvPr/>
        </p:nvSpPr>
        <p:spPr>
          <a:xfrm>
            <a:off x="2451750" y="2833675"/>
            <a:ext cx="19302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yli 10 tuntia!</a:t>
            </a:r>
            <a:endParaRPr sz="2400" b="1" i="0" u="none" strike="noStrike" cap="none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1" name="Google Shape;391;p59"/>
          <p:cNvSpPr txBox="1"/>
          <p:nvPr/>
        </p:nvSpPr>
        <p:spPr>
          <a:xfrm>
            <a:off x="4920000" y="2833663"/>
            <a:ext cx="32511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Opiskelijoista noin 67 % liikkuu terveytensä kannalta liian vähän</a:t>
            </a:r>
            <a:endParaRPr sz="24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92" name="Google Shape;392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18825" y="4436025"/>
            <a:ext cx="3952725" cy="24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59"/>
          <p:cNvSpPr txBox="1"/>
          <p:nvPr/>
        </p:nvSpPr>
        <p:spPr>
          <a:xfrm>
            <a:off x="2291925" y="4790825"/>
            <a:ext cx="32511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Huomion arvoista tässä kuviossa: vaikka liikkuisit täyttäen terveysliikuntasuositukset, se ei kompensoi liiallista istumista</a:t>
            </a:r>
            <a:endParaRPr sz="18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4" name="Google Shape;394;p59"/>
          <p:cNvSpPr txBox="1"/>
          <p:nvPr/>
        </p:nvSpPr>
        <p:spPr>
          <a:xfrm>
            <a:off x="701000" y="2113149"/>
            <a:ext cx="3423600" cy="120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Korkeakouluopiskelijat istuvat päivittäin keskimäärin</a:t>
            </a:r>
            <a:endParaRPr sz="24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5" name="Google Shape;395;p59"/>
          <p:cNvSpPr txBox="1"/>
          <p:nvPr/>
        </p:nvSpPr>
        <p:spPr>
          <a:xfrm>
            <a:off x="2628025" y="1947475"/>
            <a:ext cx="6030900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6" name="Google Shape;396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1700" y="5143575"/>
            <a:ext cx="2676265" cy="1714426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9"/>
          <p:cNvSpPr txBox="1"/>
          <p:nvPr/>
        </p:nvSpPr>
        <p:spPr>
          <a:xfrm>
            <a:off x="6384463" y="5587175"/>
            <a:ext cx="2443500" cy="7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AMK-opiskelijoilla enemmän haasteita kuin yliopisto-opiskelijoilla!</a:t>
            </a:r>
            <a:endParaRPr sz="1600" b="1" i="0" u="none" strike="noStrike" cap="none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0"/>
          <p:cNvSpPr txBox="1">
            <a:spLocks noGrp="1"/>
          </p:cNvSpPr>
          <p:nvPr>
            <p:ph type="title"/>
          </p:nvPr>
        </p:nvSpPr>
        <p:spPr>
          <a:xfrm>
            <a:off x="578601" y="468638"/>
            <a:ext cx="6881859" cy="984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rgbClr val="065F7C"/>
                </a:solidFill>
              </a:rPr>
              <a:t>Liikkumista vaikeuttaa...</a:t>
            </a:r>
            <a:endParaRPr b="1">
              <a:solidFill>
                <a:srgbClr val="065F7C"/>
              </a:solidFill>
            </a:endParaRPr>
          </a:p>
        </p:txBody>
      </p:sp>
      <p:sp>
        <p:nvSpPr>
          <p:cNvPr id="404" name="Google Shape;404;p60"/>
          <p:cNvSpPr txBox="1">
            <a:spLocks noGrp="1"/>
          </p:cNvSpPr>
          <p:nvPr>
            <p:ph type="body" idx="1"/>
          </p:nvPr>
        </p:nvSpPr>
        <p:spPr>
          <a:xfrm>
            <a:off x="435856" y="2234442"/>
            <a:ext cx="7886700" cy="353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65F7C"/>
              </a:buClr>
              <a:buSzPts val="2100"/>
              <a:buChar char="•"/>
            </a:pPr>
            <a:r>
              <a:rPr lang="en-US" b="1">
                <a:solidFill>
                  <a:srgbClr val="065F7C"/>
                </a:solidFill>
              </a:rPr>
              <a:t>Arkipäivän fyysinen passiivisuus</a:t>
            </a:r>
            <a:endParaRPr b="1">
              <a:solidFill>
                <a:srgbClr val="065F7C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65F7C"/>
              </a:buClr>
              <a:buSzPts val="2100"/>
              <a:buChar char="•"/>
            </a:pPr>
            <a:r>
              <a:rPr lang="en-US" b="1">
                <a:solidFill>
                  <a:srgbClr val="065F7C"/>
                </a:solidFill>
              </a:rPr>
              <a:t>Kiire ja ajanpuute</a:t>
            </a:r>
            <a:endParaRPr b="1">
              <a:solidFill>
                <a:srgbClr val="065F7C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5F7C"/>
              </a:buClr>
              <a:buSzPts val="2100"/>
              <a:buChar char="•"/>
            </a:pPr>
            <a:r>
              <a:rPr lang="en-US" b="1">
                <a:solidFill>
                  <a:srgbClr val="065F7C"/>
                </a:solidFill>
              </a:rPr>
              <a:t>Liuta kilpailevia ajanvietteitä</a:t>
            </a:r>
            <a:endParaRPr b="1">
              <a:solidFill>
                <a:srgbClr val="065F7C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rPr lang="en-US" sz="1900">
                <a:solidFill>
                  <a:srgbClr val="065F7C"/>
                </a:solidFill>
              </a:rPr>
              <a:t>→ jotka fyysisesti passiivisia</a:t>
            </a:r>
            <a:endParaRPr sz="1900">
              <a:solidFill>
                <a:srgbClr val="065F7C"/>
              </a:solidFill>
            </a:endParaRPr>
          </a:p>
          <a:p>
            <a:pPr marL="457200" lvl="0" indent="-361950" algn="l" rtl="0">
              <a:spcBef>
                <a:spcPts val="750"/>
              </a:spcBef>
              <a:spcAft>
                <a:spcPts val="0"/>
              </a:spcAft>
              <a:buClr>
                <a:srgbClr val="065F7C"/>
              </a:buClr>
              <a:buSzPts val="2100"/>
              <a:buChar char="•"/>
            </a:pPr>
            <a:r>
              <a:rPr lang="en-US" b="1">
                <a:solidFill>
                  <a:srgbClr val="065F7C"/>
                </a:solidFill>
              </a:rPr>
              <a:t>Negatiiviset kokemukset ja muistot liikunnasta</a:t>
            </a:r>
            <a:endParaRPr b="1">
              <a:solidFill>
                <a:srgbClr val="065F7C"/>
              </a:solidFill>
            </a:endParaRPr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1900">
                <a:solidFill>
                  <a:srgbClr val="065F7C"/>
                </a:solidFill>
              </a:rPr>
              <a:t>→ pystyvyyden tunne liikunnassa heikko</a:t>
            </a:r>
            <a:endParaRPr sz="1900">
              <a:solidFill>
                <a:srgbClr val="065F7C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65F7C"/>
              </a:buClr>
              <a:buSzPts val="2100"/>
              <a:buChar char="•"/>
            </a:pPr>
            <a:r>
              <a:rPr lang="en-US" b="1">
                <a:solidFill>
                  <a:srgbClr val="065F7C"/>
                </a:solidFill>
              </a:rPr>
              <a:t>Lähipiirissä ei liikuta</a:t>
            </a:r>
            <a:endParaRPr b="1">
              <a:solidFill>
                <a:srgbClr val="065F7C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rPr lang="en-US" sz="1900">
                <a:solidFill>
                  <a:srgbClr val="065F7C"/>
                </a:solidFill>
              </a:rPr>
              <a:t>→ liikunnasta ei näin ollen saa yhteenkuuluvuuden tunnetta</a:t>
            </a:r>
            <a:endParaRPr sz="1900">
              <a:solidFill>
                <a:srgbClr val="065F7C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endParaRPr sz="1900">
              <a:solidFill>
                <a:srgbClr val="065F7C"/>
              </a:solidFill>
            </a:endParaRPr>
          </a:p>
        </p:txBody>
      </p:sp>
      <p:pic>
        <p:nvPicPr>
          <p:cNvPr id="405" name="Google Shape;405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0567" y="297929"/>
            <a:ext cx="1354772" cy="13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1395</Words>
  <Application>Microsoft Office PowerPoint</Application>
  <PresentationFormat>Näytössä katseltava diaesitys (4:3)</PresentationFormat>
  <Paragraphs>262</Paragraphs>
  <Slides>38</Slides>
  <Notes>38</Notes>
  <HiddenSlides>7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38</vt:i4>
      </vt:variant>
    </vt:vector>
  </HeadingPairs>
  <TitlesOfParts>
    <vt:vector size="51" baseType="lpstr">
      <vt:lpstr>Lato</vt:lpstr>
      <vt:lpstr>Arial Narrow</vt:lpstr>
      <vt:lpstr>Lato Black</vt:lpstr>
      <vt:lpstr>Courier New</vt:lpstr>
      <vt:lpstr>Questrial</vt:lpstr>
      <vt:lpstr>Times New Roman</vt:lpstr>
      <vt:lpstr>Arial</vt:lpstr>
      <vt:lpstr>Calibri</vt:lpstr>
      <vt:lpstr>Noto Sans Symbols</vt:lpstr>
      <vt:lpstr>Office-teema</vt:lpstr>
      <vt:lpstr>1_Office-teema</vt:lpstr>
      <vt:lpstr>2_Office-teema</vt:lpstr>
      <vt:lpstr>Office-teema</vt:lpstr>
      <vt:lpstr>PowerPoint-esitys</vt:lpstr>
      <vt:lpstr>PowerPoint-esitys</vt:lpstr>
      <vt:lpstr>PowerPoint-esitys</vt:lpstr>
      <vt:lpstr>Opiskelijoiden Liikuntaliitto</vt:lpstr>
      <vt:lpstr>PowerPoint-esitys</vt:lpstr>
      <vt:lpstr>Aamuvoimistelu</vt:lpstr>
      <vt:lpstr>Teidän vuoro kertoa... </vt:lpstr>
      <vt:lpstr>Faktaa opiskelijoiden fyysisestä aktiivisuudesta</vt:lpstr>
      <vt:lpstr>Liikkumista vaikeuttaa...</vt:lpstr>
      <vt:lpstr>PowerPoint-esitys</vt:lpstr>
      <vt:lpstr>PowerPoint-esitys</vt:lpstr>
      <vt:lpstr>YLEISTÄ LIIKUNTATUUTOROINNISTA </vt:lpstr>
      <vt:lpstr>Liikuntatuutoreiden kokemuksia</vt:lpstr>
      <vt:lpstr>Liikuntatuutoroinnin hyödyt opiskelijalle  </vt:lpstr>
      <vt:lpstr>Hyödynnettäviä materiaaleja Korkeakoululiikunnan tietopankissa  Salasana: OLL2019</vt:lpstr>
      <vt:lpstr>Valtakunnallinen liikuntatuutorointikysely 2019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 Miten käytännössä? </vt:lpstr>
      <vt:lpstr> Miten käytännössä? </vt:lpstr>
      <vt:lpstr> Miten käytännössä? </vt:lpstr>
      <vt:lpstr> Miten käytännössä? </vt:lpstr>
      <vt:lpstr>  </vt:lpstr>
      <vt:lpstr>PowerPoint-esitys</vt:lpstr>
      <vt:lpstr>PowerPoint-esitys</vt:lpstr>
      <vt:lpstr>Arviointi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cp:lastModifiedBy>ID21850</cp:lastModifiedBy>
  <cp:revision>1</cp:revision>
  <dcterms:modified xsi:type="dcterms:W3CDTF">2020-09-29T13:53:59Z</dcterms:modified>
</cp:coreProperties>
</file>