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732575" cy="9856775"/>
  <p:embeddedFontLst>
    <p:embeddedFont>
      <p:font typeface="Arial Narrow"/>
      <p:regular r:id="rId24"/>
      <p:bold r:id="rId25"/>
      <p:italic r:id="rId26"/>
      <p:boldItalic r:id="rId27"/>
    </p:embeddedFont>
    <p:embeddedFont>
      <p:font typeface="Lato"/>
      <p:regular r:id="rId28"/>
      <p:bold r:id="rId29"/>
      <p:italic r:id="rId30"/>
      <p:boldItalic r:id="rId31"/>
    </p:embeddedFont>
    <p:embeddedFont>
      <p:font typeface="Lato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rialNarrow-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italic.fntdata"/><Relationship Id="rId25" Type="http://schemas.openxmlformats.org/officeDocument/2006/relationships/font" Target="fonts/ArialNarrow-bold.fntdata"/><Relationship Id="rId28" Type="http://schemas.openxmlformats.org/officeDocument/2006/relationships/font" Target="fonts/Lato-regular.fntdata"/><Relationship Id="rId27"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LatoBlack-boldItalic.fntdata"/><Relationship Id="rId10" Type="http://schemas.openxmlformats.org/officeDocument/2006/relationships/slide" Target="slides/slide6.xml"/><Relationship Id="rId32" Type="http://schemas.openxmlformats.org/officeDocument/2006/relationships/font" Target="fonts/LatoBlack-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732587" cy="9856787"/>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4800" u="none">
              <a:solidFill>
                <a:srgbClr val="000000"/>
              </a:solidFill>
              <a:latin typeface="Arial Narrow"/>
              <a:ea typeface="Arial Narrow"/>
              <a:cs typeface="Arial Narrow"/>
              <a:sym typeface="Arial Narrow"/>
            </a:endParaRPr>
          </a:p>
        </p:txBody>
      </p:sp>
      <p:sp>
        <p:nvSpPr>
          <p:cNvPr id="4" name="Google Shape;4;n"/>
          <p:cNvSpPr txBox="1"/>
          <p:nvPr/>
        </p:nvSpPr>
        <p:spPr>
          <a:xfrm>
            <a:off x="0" y="0"/>
            <a:ext cx="2916237" cy="492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4800" u="none">
              <a:solidFill>
                <a:srgbClr val="000000"/>
              </a:solidFill>
              <a:latin typeface="Arial Narrow"/>
              <a:ea typeface="Arial Narrow"/>
              <a:cs typeface="Arial Narrow"/>
              <a:sym typeface="Arial Narrow"/>
            </a:endParaRPr>
          </a:p>
        </p:txBody>
      </p:sp>
      <p:sp>
        <p:nvSpPr>
          <p:cNvPr id="5" name="Google Shape;5;n"/>
          <p:cNvSpPr txBox="1"/>
          <p:nvPr/>
        </p:nvSpPr>
        <p:spPr>
          <a:xfrm>
            <a:off x="3813175" y="0"/>
            <a:ext cx="2916237" cy="492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4800" u="none">
              <a:solidFill>
                <a:srgbClr val="000000"/>
              </a:solidFill>
              <a:latin typeface="Arial Narrow"/>
              <a:ea typeface="Arial Narrow"/>
              <a:cs typeface="Arial Narrow"/>
              <a:sym typeface="Arial Narrow"/>
            </a:endParaRPr>
          </a:p>
        </p:txBody>
      </p:sp>
      <p:sp>
        <p:nvSpPr>
          <p:cNvPr id="6" name="Google Shape;6;n"/>
          <p:cNvSpPr/>
          <p:nvPr>
            <p:ph idx="2" type="sldImg"/>
          </p:nvPr>
        </p:nvSpPr>
        <p:spPr>
          <a:xfrm>
            <a:off x="903287" y="739775"/>
            <a:ext cx="4922837" cy="3692525"/>
          </a:xfrm>
          <a:custGeom>
            <a:rect b="b" l="l" r="r" t="t"/>
            <a:pathLst>
              <a:path extrusionOk="0" h="120000" w="120000">
                <a:moveTo>
                  <a:pt x="0" y="0"/>
                </a:moveTo>
                <a:lnTo>
                  <a:pt x="120000" y="0"/>
                </a:lnTo>
                <a:lnTo>
                  <a:pt x="120000" y="120000"/>
                </a:lnTo>
                <a:lnTo>
                  <a:pt x="0" y="120000"/>
                </a:lnTo>
                <a:close/>
              </a:path>
            </a:pathLst>
          </a:custGeom>
          <a:noFill/>
          <a:ln cap="sq" cmpd="sng" w="9525">
            <a:solidFill>
              <a:srgbClr val="000000"/>
            </a:solidFill>
            <a:prstDash val="solid"/>
            <a:miter lim="8000"/>
            <a:headEnd len="sm" w="sm" type="none"/>
            <a:tailEnd len="sm" w="sm" type="none"/>
          </a:ln>
        </p:spPr>
      </p:sp>
      <p:sp>
        <p:nvSpPr>
          <p:cNvPr id="7" name="Google Shape;7;n"/>
          <p:cNvSpPr txBox="1"/>
          <p:nvPr>
            <p:ph idx="1" type="body"/>
          </p:nvPr>
        </p:nvSpPr>
        <p:spPr>
          <a:xfrm>
            <a:off x="673100" y="4679950"/>
            <a:ext cx="5383212" cy="44338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nvSpPr>
        <p:spPr>
          <a:xfrm>
            <a:off x="0" y="9361487"/>
            <a:ext cx="2916237" cy="492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4800" u="none">
              <a:solidFill>
                <a:srgbClr val="000000"/>
              </a:solidFill>
              <a:latin typeface="Arial Narrow"/>
              <a:ea typeface="Arial Narrow"/>
              <a:cs typeface="Arial Narrow"/>
              <a:sym typeface="Arial Narrow"/>
            </a:endParaRPr>
          </a:p>
        </p:txBody>
      </p:sp>
      <p:sp>
        <p:nvSpPr>
          <p:cNvPr id="9" name="Google Shape;9;n"/>
          <p:cNvSpPr txBox="1"/>
          <p:nvPr>
            <p:ph idx="12" type="sldNum"/>
          </p:nvPr>
        </p:nvSpPr>
        <p:spPr>
          <a:xfrm>
            <a:off x="3813175" y="9361487"/>
            <a:ext cx="2914650" cy="4905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m.fi/fi-FI/Maankaytto_ja_rakentaminen/Lainsaadanto_ja_ohjeet/Maankaytto_ja_rakennuslaki_2000_sarja/Opas_1_Kaavamerkinnat(4382)"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gLZD7QnStQ"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nvSpPr>
        <p:spPr>
          <a:xfrm>
            <a:off x="3813175" y="9361487"/>
            <a:ext cx="2914650" cy="4905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87" name="Google Shape;87;p4:notes"/>
          <p:cNvSpPr/>
          <p:nvPr>
            <p:ph idx="2" type="sldImg"/>
          </p:nvPr>
        </p:nvSpPr>
        <p:spPr>
          <a:xfrm>
            <a:off x="903287" y="739775"/>
            <a:ext cx="4924425" cy="3694112"/>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8" name="Google Shape;88;p4:notes"/>
          <p:cNvSpPr txBox="1"/>
          <p:nvPr>
            <p:ph idx="1" type="body"/>
          </p:nvPr>
        </p:nvSpPr>
        <p:spPr>
          <a:xfrm>
            <a:off x="673100" y="4679950"/>
            <a:ext cx="5384800" cy="44370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60a6848584_0_7: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66" name="Google Shape;166;g60a6848584_0_7: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67" name="Google Shape;167;g60a6848584_0_7: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603eca3594_0_8: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78" name="Google Shape;178;g603eca3594_0_8: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79" name="Google Shape;179;g603eca3594_0_8: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317500" lvl="0" marL="457200" marR="0" rtl="0" algn="l">
              <a:spcBef>
                <a:spcPts val="0"/>
              </a:spcBef>
              <a:spcAft>
                <a:spcPts val="0"/>
              </a:spcAft>
              <a:buSzPts val="1400"/>
              <a:buChar char="-"/>
            </a:pPr>
            <a:r>
              <a:rPr lang="en-US"/>
              <a:t>Esim. pesis tai jääkiekkokenttä tarvitsee tilaa enemmän kuin pallopelihäkki. Paikan löytämisessä voi pyytää apua esim. kaupungin puutarhurilta tai liikuntatoimen johdolta.</a:t>
            </a:r>
            <a:endParaRPr/>
          </a:p>
          <a:p>
            <a:pPr indent="-317500" lvl="0" marL="457200" marR="0" rtl="0" algn="l">
              <a:spcBef>
                <a:spcPts val="0"/>
              </a:spcBef>
              <a:spcAft>
                <a:spcPts val="0"/>
              </a:spcAft>
              <a:buSzPts val="1400"/>
              <a:buChar char="-"/>
            </a:pPr>
            <a:r>
              <a:rPr lang="en-US"/>
              <a:t>Ulkokuntoilupaikat palvelevat hyvin vanhempia ihmisiä, kun taas esimerkiksi pallopelihäkit ovat suunnattu nuoremmille.</a:t>
            </a:r>
            <a:endParaRPr/>
          </a:p>
          <a:p>
            <a:pPr indent="-317500" lvl="0" marL="457200" marR="0" rtl="0" algn="l">
              <a:spcBef>
                <a:spcPts val="0"/>
              </a:spcBef>
              <a:spcAft>
                <a:spcPts val="0"/>
              </a:spcAft>
              <a:buSzPts val="1400"/>
              <a:buChar char="-"/>
            </a:pPr>
            <a:r>
              <a:rPr lang="en-US"/>
              <a:t>Kiipeilytelineet, skeittipuistot, frisbeegolf nousevia.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03eca3594_0_55: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87" name="Google Shape;187;g603eca3594_0_55: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8" name="Google Shape;188;g603eca3594_0_55: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US">
                <a:solidFill>
                  <a:schemeClr val="dk1"/>
                </a:solidFill>
              </a:rPr>
              <a:t>Asemakaava: Jos laji tarvitsee pysyviä rakennuksia, vaikeampaa, jos ei, niin voidaan rakentaa esim puisto- tai virkistysalueelle (Kuvassa vihreille alueille)</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Jos ei tarvitse muutoksia kaavaan, rakentaminen on kutakuinkin vuoden setti. Muutoin kaavamuutos vie noin 3 vuotta. </a:t>
            </a:r>
            <a:endParaRPr>
              <a:solidFill>
                <a:schemeClr val="dk1"/>
              </a:solidFill>
            </a:endParaRPr>
          </a:p>
          <a:p>
            <a:pPr indent="-342900" lvl="0" marL="457200" rtl="0" algn="l">
              <a:spcBef>
                <a:spcPts val="0"/>
              </a:spcBef>
              <a:spcAft>
                <a:spcPts val="0"/>
              </a:spcAft>
              <a:buClr>
                <a:schemeClr val="dk1"/>
              </a:buClr>
              <a:buSzPts val="1800"/>
              <a:buChar char="-"/>
            </a:pPr>
            <a:r>
              <a:rPr lang="en-US">
                <a:solidFill>
                  <a:schemeClr val="dk1"/>
                </a:solidFill>
                <a:latin typeface="Lato"/>
                <a:ea typeface="Lato"/>
                <a:cs typeface="Lato"/>
                <a:sym typeface="Lato"/>
              </a:rPr>
              <a:t>Opas kaavoitusmerkintöjen tulkintaan: </a:t>
            </a:r>
            <a:r>
              <a:rPr lang="en-US" u="sng">
                <a:solidFill>
                  <a:schemeClr val="hlink"/>
                </a:solidFill>
                <a:hlinkClick r:id="rId2"/>
              </a:rPr>
              <a:t>https://www.ym.fi/fi-FI/Maankaytto_ja_rakentaminen/</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603eca3594_0_46: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97" name="Google Shape;197;g603eca3594_0_46: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8" name="Google Shape;198;g603eca3594_0_46: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03eca3594_0_22: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206" name="Google Shape;206;g603eca3594_0_22: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07" name="Google Shape;207;g603eca3594_0_22: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Liikuntatoimen johtaja/liikuntajohtaja tmv. on tärkein kontakti, joka osaa ohjata eteenpäin. Hänet on tärkeintä saada ajatuksen “taakse”, jolloin kaikki muu helpottuu.</a:t>
            </a:r>
            <a:endParaRPr/>
          </a:p>
          <a:p>
            <a:pPr indent="0" lvl="0" marL="0" marR="0" rtl="0" algn="l">
              <a:spcBef>
                <a:spcPts val="0"/>
              </a:spcBef>
              <a:spcAft>
                <a:spcPts val="0"/>
              </a:spcAft>
              <a:buNone/>
            </a:pPr>
            <a:r>
              <a:rPr lang="en-US"/>
              <a:t>Tuntee paikkakunnan tilanteen ja tietää ketkä pääasiassa kannattavat rakentamista vrt. ketkä vastustavat</a:t>
            </a:r>
            <a:endParaRPr/>
          </a:p>
          <a:p>
            <a:pPr indent="0" lvl="0" marL="0" marR="0" rtl="0" algn="l">
              <a:spcBef>
                <a:spcPts val="0"/>
              </a:spcBef>
              <a:spcAft>
                <a:spcPts val="0"/>
              </a:spcAft>
              <a:buNone/>
            </a:pPr>
            <a:r>
              <a:rPr lang="en-US"/>
              <a:t>Liikuntapaikasta ollut juttu kuntalehdessä, tätä voi käyttää muistutuksena (toimitetaan materiaalien ohessa, linkki verkkojulkaisuun kansidiassa).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617097de3b_2_10: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215" name="Google Shape;215;g617097de3b_2_10: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6" name="Google Shape;216;g617097de3b_2_10: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On tärkeä saada liikuntatoimen johtaja ajattelemaan opiskelijat “tavallisina” kuntalaisina. Samat palvelut toimivat kaikille lähialueen käyttäjille -&gt; eivät ole poissulkevia.</a:t>
            </a:r>
            <a:endParaRPr/>
          </a:p>
          <a:p>
            <a:pPr indent="0" lvl="0" marL="0" marR="0" rtl="0" algn="l">
              <a:spcBef>
                <a:spcPts val="0"/>
              </a:spcBef>
              <a:spcAft>
                <a:spcPts val="0"/>
              </a:spcAft>
              <a:buNone/>
            </a:pPr>
            <a:r>
              <a:rPr lang="en-US"/>
              <a:t>Kuten aiemmin mainittu, esim. urheiluseurat tueksi -&gt; heti vaikuttavampi pyyntö. Tai mikä parempaa, kuten case esimerkissä, LOAS joka laittaa myös rahaa tiskiin. Kaupunki innostuu huomattavasti helpommin, jos osakin rahoituksesta tulee muualta. Vaihtoehtoina myös paikalliset yritykset ja säätiöt. Muut opiskelija-asuntosäätiöt ovat suhtautuneet positiivisesti yhteisissä kokouksissa, kannattaa koittaa omaa. </a:t>
            </a:r>
            <a:endParaRPr/>
          </a:p>
          <a:p>
            <a:pPr indent="0" lvl="0" marL="0" marR="0" rtl="0" algn="l">
              <a:spcBef>
                <a:spcPts val="0"/>
              </a:spcBef>
              <a:spcAft>
                <a:spcPts val="0"/>
              </a:spcAft>
              <a:buNone/>
            </a:pPr>
            <a:r>
              <a:rPr lang="en-US"/>
              <a:t>Hiottu idea: luonnostelu paikasta (jos mahdollista)  ja vähän valmiiksi mietittyjä laji-ideoita. Tapaamisen yhteydessä suunnitelmaa voi aina tarkentaa tai muuttaa.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60a6848584_0_0: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223" name="Google Shape;223;g60a6848584_0_0: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24" name="Google Shape;224;g60a6848584_0_0: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rPr>
              <a:t>Nimi vaihtelee paikkakunnittain, oikea selviää kaupungin tai kunnan nettisivuilta. Puheenjohtaja hyvä tavata, muttei pakollinen, jos liikuntatoimen johtaja takana. Tiedä ketä tapaat!</a:t>
            </a:r>
            <a:endParaRPr>
              <a:solidFill>
                <a:schemeClr val="dk1"/>
              </a:solidFill>
            </a:endParaRPr>
          </a:p>
          <a:p>
            <a:pPr indent="0" lvl="0" marL="0" rtl="0" algn="l">
              <a:spcBef>
                <a:spcPts val="0"/>
              </a:spcBef>
              <a:spcAft>
                <a:spcPts val="0"/>
              </a:spcAft>
              <a:buNone/>
            </a:pPr>
            <a:r>
              <a:rPr lang="en-US">
                <a:solidFill>
                  <a:schemeClr val="dk1"/>
                </a:solidFill>
              </a:rPr>
              <a:t>Pöytäkirjoja voi tarkastella nettisivuilta, ja katsella mm. aiempien projektien toteutumista ja rahakuvioita oman paikkakunnan osalta.</a:t>
            </a:r>
            <a:endParaRPr>
              <a:solidFill>
                <a:schemeClr val="dk1"/>
              </a:solidFill>
            </a:endParaRPr>
          </a:p>
          <a:p>
            <a:pPr indent="0" lvl="0" marL="0" rtl="0" algn="l">
              <a:spcBef>
                <a:spcPts val="0"/>
              </a:spcBef>
              <a:spcAft>
                <a:spcPts val="0"/>
              </a:spcAft>
              <a:buNone/>
            </a:pPr>
            <a:r>
              <a:rPr lang="en-US">
                <a:solidFill>
                  <a:schemeClr val="dk1"/>
                </a:solidFill>
              </a:rPr>
              <a:t>Yleensä summat ulkoliikuntapaikoilla sen verran pieniä, että lautakunta päättää yksin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617097de3b_2_3: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231" name="Google Shape;231;g617097de3b_2_3: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2" name="Google Shape;232;g617097de3b_2_3: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Lato"/>
                <a:ea typeface="Lato"/>
                <a:cs typeface="Lato"/>
                <a:sym typeface="Lato"/>
              </a:rPr>
              <a:t>Menkää tapaamaan “liikuntatoimenjohtajaa” ja esitelkää asianne: workshopin esittely salin edessä</a:t>
            </a:r>
            <a:endParaRPr>
              <a:latin typeface="Lato"/>
              <a:ea typeface="Lato"/>
              <a:cs typeface="Lato"/>
              <a:sym typeface="Lato"/>
            </a:endParaRPr>
          </a:p>
          <a:p>
            <a:pPr indent="0" lvl="0" marL="0" marR="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617097de3b_5_5: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239" name="Google Shape;239;g617097de3b_5_5: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40" name="Google Shape;240;g617097de3b_5_5: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Lato"/>
                <a:ea typeface="Lato"/>
                <a:cs typeface="Lato"/>
                <a:sym typeface="Lato"/>
              </a:rPr>
              <a:t>Menkää tapaamaan “liikuntatoimenjohtajaa” ja esitelkää asianne: workshopin esittely salin edessä</a:t>
            </a:r>
            <a:endParaRPr>
              <a:latin typeface="Lato"/>
              <a:ea typeface="Lato"/>
              <a:cs typeface="Lato"/>
              <a:sym typeface="Lato"/>
            </a:endParaRPr>
          </a:p>
          <a:p>
            <a:pPr indent="0" lvl="0" marL="0" marR="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txBox="1"/>
          <p:nvPr>
            <p:ph idx="1" type="body"/>
          </p:nvPr>
        </p:nvSpPr>
        <p:spPr>
          <a:xfrm>
            <a:off x="673100" y="4679950"/>
            <a:ext cx="5383212" cy="44338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notes"/>
          <p:cNvSpPr/>
          <p:nvPr>
            <p:ph idx="2" type="sldImg"/>
          </p:nvPr>
        </p:nvSpPr>
        <p:spPr>
          <a:xfrm>
            <a:off x="903287" y="739775"/>
            <a:ext cx="4922837" cy="3692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47876b49b2_2_14: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98" name="Google Shape;98;g47876b49b2_2_14: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9" name="Google Shape;99;g47876b49b2_2_14: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None/>
            </a:pPr>
            <a:r>
              <a:rPr lang="en-US"/>
              <a:t>Pyörähuoltopisteet: 2 kpl opiskelijoiden käytössä, toinen kampusalueella. </a:t>
            </a:r>
            <a:endParaRPr/>
          </a:p>
          <a:p>
            <a:pPr indent="0" lvl="0" marL="0" rtl="0" algn="l">
              <a:lnSpc>
                <a:spcPct val="150000"/>
              </a:lnSpc>
              <a:spcBef>
                <a:spcPts val="0"/>
              </a:spcBef>
              <a:spcAft>
                <a:spcPts val="0"/>
              </a:spcAft>
              <a:buNone/>
            </a:pPr>
            <a:r>
              <a:rPr lang="en-US"/>
              <a:t>Kaupunkipyörät: loas maksoi 15, yliopisto 10 ja kaupunki 60. Pysäkkejä loasin kohteissa ja yliopistolla.</a:t>
            </a:r>
            <a:endParaRPr/>
          </a:p>
          <a:p>
            <a:pPr indent="0" lvl="0" marL="0" rtl="0" algn="l">
              <a:lnSpc>
                <a:spcPct val="150000"/>
              </a:lnSpc>
              <a:spcBef>
                <a:spcPts val="0"/>
              </a:spcBef>
              <a:spcAft>
                <a:spcPts val="0"/>
              </a:spcAft>
              <a:buNone/>
            </a:pPr>
            <a:r>
              <a:rPr lang="en-US"/>
              <a:t>Frisbeegolf rata: suunnittelilla kampusalueelle</a:t>
            </a:r>
            <a:endParaRPr/>
          </a:p>
          <a:p>
            <a:pPr indent="0" lvl="0" marL="0" marR="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47876b49b2_2_22: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06" name="Google Shape;106;g47876b49b2_2_22: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7" name="Google Shape;107;g47876b49b2_2_22: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Keltaisella pururatoja</a:t>
            </a:r>
            <a:endParaRPr/>
          </a:p>
          <a:p>
            <a:pPr indent="0" lvl="0" marL="0" marR="0" rtl="0" algn="l">
              <a:spcBef>
                <a:spcPts val="0"/>
              </a:spcBef>
              <a:spcAft>
                <a:spcPts val="0"/>
              </a:spcAft>
              <a:buNone/>
            </a:pPr>
            <a:r>
              <a:rPr lang="en-US"/>
              <a:t>Punaisella liikuntapaikka</a:t>
            </a:r>
            <a:endParaRPr/>
          </a:p>
          <a:p>
            <a:pPr indent="0" lvl="0" marL="0" marR="0" rtl="0" algn="l">
              <a:spcBef>
                <a:spcPts val="0"/>
              </a:spcBef>
              <a:spcAft>
                <a:spcPts val="0"/>
              </a:spcAft>
              <a:buNone/>
            </a:pPr>
            <a:r>
              <a:rPr lang="en-US"/>
              <a:t>Vihreällä Saimaan AMK ja LUT Lappeenrannan kampus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7e5da842_0_8:notes"/>
          <p:cNvSpPr/>
          <p:nvPr>
            <p:ph idx="2" type="sldImg"/>
          </p:nvPr>
        </p:nvSpPr>
        <p:spPr>
          <a:xfrm>
            <a:off x="903287" y="739775"/>
            <a:ext cx="4922700" cy="36924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7e5da842_0_8:notes"/>
          <p:cNvSpPr txBox="1"/>
          <p:nvPr>
            <p:ph idx="1" type="body"/>
          </p:nvPr>
        </p:nvSpPr>
        <p:spPr>
          <a:xfrm>
            <a:off x="673100" y="4679950"/>
            <a:ext cx="5383200" cy="44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97e5da842_0_8:notes"/>
          <p:cNvSpPr txBox="1"/>
          <p:nvPr>
            <p:ph idx="12" type="sldNum"/>
          </p:nvPr>
        </p:nvSpPr>
        <p:spPr>
          <a:xfrm>
            <a:off x="3813175" y="9361487"/>
            <a:ext cx="2914500" cy="490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nvSpPr>
        <p:spPr>
          <a:xfrm>
            <a:off x="3813175" y="9361487"/>
            <a:ext cx="2914650" cy="4905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29" name="Google Shape;129;p6:notes"/>
          <p:cNvSpPr/>
          <p:nvPr>
            <p:ph idx="2" type="sldImg"/>
          </p:nvPr>
        </p:nvSpPr>
        <p:spPr>
          <a:xfrm>
            <a:off x="903287" y="739775"/>
            <a:ext cx="4924425" cy="3694112"/>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0" name="Google Shape;130;p6:notes"/>
          <p:cNvSpPr txBox="1"/>
          <p:nvPr>
            <p:ph idx="1" type="body"/>
          </p:nvPr>
        </p:nvSpPr>
        <p:spPr>
          <a:xfrm>
            <a:off x="673100" y="4679950"/>
            <a:ext cx="5384800" cy="44370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617097de3b_1_0: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37" name="Google Shape;137;g617097de3b_1_0: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8" name="Google Shape;138;g617097de3b_1_0: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47876b49b2_2_7: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45" name="Google Shape;145;g47876b49b2_2_7: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6" name="Google Shape;146;g47876b49b2_2_7: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617097de3b_2_17:notes"/>
          <p:cNvSpPr txBox="1"/>
          <p:nvPr/>
        </p:nvSpPr>
        <p:spPr>
          <a:xfrm>
            <a:off x="3813175" y="9361487"/>
            <a:ext cx="2914500" cy="4905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4800" u="none">
                <a:solidFill>
                  <a:srgbClr val="000000"/>
                </a:solidFill>
                <a:latin typeface="Arial"/>
                <a:ea typeface="Arial"/>
                <a:cs typeface="Arial"/>
                <a:sym typeface="Arial"/>
              </a:rPr>
              <a:t>‹#›</a:t>
            </a:fld>
            <a:endParaRPr/>
          </a:p>
        </p:txBody>
      </p:sp>
      <p:sp>
        <p:nvSpPr>
          <p:cNvPr id="153" name="Google Shape;153;g617097de3b_2_17:notes"/>
          <p:cNvSpPr/>
          <p:nvPr>
            <p:ph idx="2" type="sldImg"/>
          </p:nvPr>
        </p:nvSpPr>
        <p:spPr>
          <a:xfrm>
            <a:off x="903287" y="739775"/>
            <a:ext cx="4924500" cy="36942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4" name="Google Shape;154;g617097de3b_2_17:notes"/>
          <p:cNvSpPr txBox="1"/>
          <p:nvPr>
            <p:ph idx="1" type="body"/>
          </p:nvPr>
        </p:nvSpPr>
        <p:spPr>
          <a:xfrm>
            <a:off x="673100" y="4679950"/>
            <a:ext cx="5384700" cy="4437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LUT-yliopiston viestintä: Liisa Kuvaja, Teemu Leinonen, </a:t>
            </a:r>
            <a:r>
              <a:rPr lang="en-US" u="sng">
                <a:solidFill>
                  <a:schemeClr val="hlink"/>
                </a:solidFill>
                <a:hlinkClick r:id="rId2"/>
              </a:rPr>
              <a:t>https://www.youtube.com/watch?v=FgLZD7QnStQ</a:t>
            </a:r>
            <a:endParaRPr b="0" i="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61dd2467e6_3_0:notes"/>
          <p:cNvSpPr/>
          <p:nvPr>
            <p:ph idx="2" type="sldImg"/>
          </p:nvPr>
        </p:nvSpPr>
        <p:spPr>
          <a:xfrm>
            <a:off x="903287" y="739775"/>
            <a:ext cx="4922700" cy="36924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1dd2467e6_3_0:notes"/>
          <p:cNvSpPr txBox="1"/>
          <p:nvPr>
            <p:ph idx="1" type="body"/>
          </p:nvPr>
        </p:nvSpPr>
        <p:spPr>
          <a:xfrm>
            <a:off x="673100" y="4679950"/>
            <a:ext cx="5383200" cy="44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61dd2467e6_3_0:notes"/>
          <p:cNvSpPr txBox="1"/>
          <p:nvPr>
            <p:ph idx="12" type="sldNum"/>
          </p:nvPr>
        </p:nvSpPr>
        <p:spPr>
          <a:xfrm>
            <a:off x="3813175" y="9361487"/>
            <a:ext cx="2914500" cy="4905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18" name="Google Shape;18;p2"/>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19" name="Google Shape;19;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73" name="Shape 73"/>
        <p:cNvGrpSpPr/>
        <p:nvPr/>
      </p:nvGrpSpPr>
      <p:grpSpPr>
        <a:xfrm>
          <a:off x="0" y="0"/>
          <a:ext cx="0" cy="0"/>
          <a:chOff x="0" y="0"/>
          <a:chExt cx="0" cy="0"/>
        </a:xfrm>
      </p:grpSpPr>
      <p:sp>
        <p:nvSpPr>
          <p:cNvPr id="74" name="Google Shape;74;p11"/>
          <p:cNvSpPr txBox="1"/>
          <p:nvPr>
            <p:ph type="title"/>
          </p:nvPr>
        </p:nvSpPr>
        <p:spPr>
          <a:xfrm>
            <a:off x="628650" y="365125"/>
            <a:ext cx="78867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75" name="Google Shape;75;p11"/>
          <p:cNvSpPr txBox="1"/>
          <p:nvPr>
            <p:ph idx="1" type="body"/>
          </p:nvPr>
        </p:nvSpPr>
        <p:spPr>
          <a:xfrm>
            <a:off x="628650" y="1825625"/>
            <a:ext cx="7886700" cy="4351337"/>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6" name="Google Shape;76;p11"/>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77" name="Google Shape;77;p11"/>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78" name="Google Shape;78;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79" name="Shape 79"/>
        <p:cNvGrpSpPr/>
        <p:nvPr/>
      </p:nvGrpSpPr>
      <p:grpSpPr>
        <a:xfrm>
          <a:off x="0" y="0"/>
          <a:ext cx="0" cy="0"/>
          <a:chOff x="0" y="0"/>
          <a:chExt cx="0" cy="0"/>
        </a:xfrm>
      </p:grpSpPr>
      <p:sp>
        <p:nvSpPr>
          <p:cNvPr id="80" name="Google Shape;80;p12"/>
          <p:cNvSpPr txBox="1"/>
          <p:nvPr>
            <p:ph type="ctrTitle"/>
          </p:nvPr>
        </p:nvSpPr>
        <p:spPr>
          <a:xfrm>
            <a:off x="1143000" y="1122363"/>
            <a:ext cx="68580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SzPts val="1400"/>
              <a:buNone/>
              <a:defRPr b="0" i="0" sz="45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81" name="Google Shape;81;p12"/>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75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375"/>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375"/>
              </a:spcBef>
              <a:spcAft>
                <a:spcPts val="0"/>
              </a:spcAft>
              <a:buClr>
                <a:schemeClr val="dk1"/>
              </a:buClr>
              <a:buSzPts val="1500"/>
              <a:buFont typeface="Arial"/>
              <a:buNone/>
              <a:defRPr b="0" i="0" sz="1350" u="none" cap="none" strike="noStrike">
                <a:solidFill>
                  <a:schemeClr val="dk1"/>
                </a:solidFill>
                <a:latin typeface="Calibri"/>
                <a:ea typeface="Calibri"/>
                <a:cs typeface="Calibri"/>
                <a:sym typeface="Calibri"/>
              </a:defRPr>
            </a:lvl3pPr>
            <a:lvl4pPr indent="0" lvl="3" marL="1028700" marR="0" rtl="0" algn="ctr">
              <a:lnSpc>
                <a:spcPct val="90000"/>
              </a:lnSpc>
              <a:spcBef>
                <a:spcPts val="375"/>
              </a:spcBef>
              <a:spcAft>
                <a:spcPts val="0"/>
              </a:spcAft>
              <a:buClr>
                <a:schemeClr val="dk1"/>
              </a:buClr>
              <a:buSzPts val="13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375"/>
              </a:spcBef>
              <a:spcAft>
                <a:spcPts val="0"/>
              </a:spcAft>
              <a:buClr>
                <a:schemeClr val="dk1"/>
              </a:buClr>
              <a:buSzPts val="13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375"/>
              </a:spcBef>
              <a:spcAft>
                <a:spcPts val="0"/>
              </a:spcAft>
              <a:buClr>
                <a:schemeClr val="dk1"/>
              </a:buClr>
              <a:buSzPts val="135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375"/>
              </a:spcBef>
              <a:spcAft>
                <a:spcPts val="0"/>
              </a:spcAft>
              <a:buClr>
                <a:schemeClr val="dk1"/>
              </a:buClr>
              <a:buSzPts val="135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375"/>
              </a:spcBef>
              <a:spcAft>
                <a:spcPts val="0"/>
              </a:spcAft>
              <a:buClr>
                <a:schemeClr val="dk1"/>
              </a:buClr>
              <a:buSzPts val="135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375"/>
              </a:spcBef>
              <a:spcAft>
                <a:spcPts val="0"/>
              </a:spcAft>
              <a:buClr>
                <a:schemeClr val="dk1"/>
              </a:buClr>
              <a:buSzPts val="1350"/>
              <a:buFont typeface="Arial"/>
              <a:buNone/>
              <a:defRPr b="0" i="0" sz="1200" u="none" cap="none" strike="noStrike">
                <a:solidFill>
                  <a:schemeClr val="dk1"/>
                </a:solidFill>
                <a:latin typeface="Calibri"/>
                <a:ea typeface="Calibri"/>
                <a:cs typeface="Calibri"/>
                <a:sym typeface="Calibri"/>
              </a:defRPr>
            </a:lvl9pPr>
          </a:lstStyle>
          <a:p/>
        </p:txBody>
      </p:sp>
      <p:sp>
        <p:nvSpPr>
          <p:cNvPr id="82" name="Google Shape;82;p12"/>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83" name="Google Shape;83;p12"/>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84" name="Google Shape;84;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ystysuora otsikko ja teksti" type="vertTitleAndTx">
  <p:cSld name="VERTICAL_TITLE_AND_VERTICAL_TEXT">
    <p:spTree>
      <p:nvGrpSpPr>
        <p:cNvPr id="20" name="Shape 20"/>
        <p:cNvGrpSpPr/>
        <p:nvPr/>
      </p:nvGrpSpPr>
      <p:grpSpPr>
        <a:xfrm>
          <a:off x="0" y="0"/>
          <a:ext cx="0" cy="0"/>
          <a:chOff x="0" y="0"/>
          <a:chExt cx="0" cy="0"/>
        </a:xfrm>
      </p:grpSpPr>
      <p:sp>
        <p:nvSpPr>
          <p:cNvPr id="21" name="Google Shape;21;p3"/>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2" name="Google Shape;22;p3"/>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3" name="Google Shape;23;p3"/>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24" name="Google Shape;24;p3"/>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25" name="Google Shape;25;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pystysuora teksti" type="vertTx">
  <p:cSld name="VERTICAL_TEXT">
    <p:spTree>
      <p:nvGrpSpPr>
        <p:cNvPr id="26" name="Shape 26"/>
        <p:cNvGrpSpPr/>
        <p:nvPr/>
      </p:nvGrpSpPr>
      <p:grpSpPr>
        <a:xfrm>
          <a:off x="0" y="0"/>
          <a:ext cx="0" cy="0"/>
          <a:chOff x="0" y="0"/>
          <a:chExt cx="0" cy="0"/>
        </a:xfrm>
      </p:grpSpPr>
      <p:sp>
        <p:nvSpPr>
          <p:cNvPr id="27" name="Google Shape;27;p4"/>
          <p:cNvSpPr txBox="1"/>
          <p:nvPr>
            <p:ph type="title"/>
          </p:nvPr>
        </p:nvSpPr>
        <p:spPr>
          <a:xfrm>
            <a:off x="628650" y="365125"/>
            <a:ext cx="78867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8" name="Google Shape;28;p4"/>
          <p:cNvSpPr txBox="1"/>
          <p:nvPr>
            <p:ph idx="1" type="body"/>
          </p:nvPr>
        </p:nvSpPr>
        <p:spPr>
          <a:xfrm rot="5400000">
            <a:off x="2396331" y="57943"/>
            <a:ext cx="4351337" cy="78867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9" name="Google Shape;29;p4"/>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30" name="Google Shape;30;p4"/>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31" name="Google Shape;31;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ollinen kuva" type="picTx">
  <p:cSld name="PICTURE_WITH_CAPTION_TEXT">
    <p:spTree>
      <p:nvGrpSpPr>
        <p:cNvPr id="32" name="Shape 32"/>
        <p:cNvGrpSpPr/>
        <p:nvPr/>
      </p:nvGrpSpPr>
      <p:grpSpPr>
        <a:xfrm>
          <a:off x="0" y="0"/>
          <a:ext cx="0" cy="0"/>
          <a:chOff x="0" y="0"/>
          <a:chExt cx="0" cy="0"/>
        </a:xfrm>
      </p:grpSpPr>
      <p:sp>
        <p:nvSpPr>
          <p:cNvPr id="33" name="Google Shape;33;p5"/>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34" name="Google Shape;34;p5"/>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75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375"/>
              </a:spcBef>
              <a:spcAft>
                <a:spcPts val="0"/>
              </a:spcAft>
              <a:buClr>
                <a:schemeClr val="dk1"/>
              </a:buClr>
              <a:buSzPts val="14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375"/>
              </a:spcBef>
              <a:spcAft>
                <a:spcPts val="0"/>
              </a:spcAft>
              <a:buClr>
                <a:schemeClr val="dk1"/>
              </a:buClr>
              <a:buSzPts val="14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375"/>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375"/>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375"/>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375"/>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375"/>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375"/>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9pPr>
          </a:lstStyle>
          <a:p/>
        </p:txBody>
      </p:sp>
      <p:sp>
        <p:nvSpPr>
          <p:cNvPr id="35" name="Google Shape;35;p5"/>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80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30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30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9pPr>
          </a:lstStyle>
          <a:p/>
        </p:txBody>
      </p:sp>
      <p:sp>
        <p:nvSpPr>
          <p:cNvPr id="36" name="Google Shape;36;p5"/>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37" name="Google Shape;37;p5"/>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38" name="Google Shape;38;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ollinen sisältö" type="objTx">
  <p:cSld name="OBJECT_WITH_CAPTION_TEXT">
    <p:spTree>
      <p:nvGrpSpPr>
        <p:cNvPr id="39" name="Shape 39"/>
        <p:cNvGrpSpPr/>
        <p:nvPr/>
      </p:nvGrpSpPr>
      <p:grpSpPr>
        <a:xfrm>
          <a:off x="0" y="0"/>
          <a:ext cx="0" cy="0"/>
          <a:chOff x="0" y="0"/>
          <a:chExt cx="0" cy="0"/>
        </a:xfrm>
      </p:grpSpPr>
      <p:sp>
        <p:nvSpPr>
          <p:cNvPr id="40" name="Google Shape;40;p6"/>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41" name="Google Shape;41;p6"/>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42" name="Google Shape;42;p6"/>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80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30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30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350"/>
              <a:buFont typeface="Arial"/>
              <a:buNone/>
              <a:defRPr b="0" i="0" sz="750" u="none" cap="none" strike="noStrike">
                <a:solidFill>
                  <a:schemeClr val="dk1"/>
                </a:solidFill>
                <a:latin typeface="Calibri"/>
                <a:ea typeface="Calibri"/>
                <a:cs typeface="Calibri"/>
                <a:sym typeface="Calibri"/>
              </a:defRPr>
            </a:lvl9pPr>
          </a:lstStyle>
          <a:p/>
        </p:txBody>
      </p:sp>
      <p:sp>
        <p:nvSpPr>
          <p:cNvPr id="43" name="Google Shape;43;p6"/>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44" name="Google Shape;44;p6"/>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45" name="Google Shape;45;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628650" y="365125"/>
            <a:ext cx="78867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48" name="Google Shape;48;p7"/>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49" name="Google Shape;49;p7"/>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50" name="Google Shape;50;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ailu"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53" name="Google Shape;53;p8"/>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75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50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3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3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9pPr>
          </a:lstStyle>
          <a:p/>
        </p:txBody>
      </p:sp>
      <p:sp>
        <p:nvSpPr>
          <p:cNvPr id="54" name="Google Shape;54;p8"/>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5" name="Google Shape;55;p8"/>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75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50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3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3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350"/>
              <a:buFont typeface="Arial"/>
              <a:buNone/>
              <a:defRPr b="1" i="0" sz="1200" u="none" cap="none" strike="noStrike">
                <a:solidFill>
                  <a:schemeClr val="dk1"/>
                </a:solidFill>
                <a:latin typeface="Calibri"/>
                <a:ea typeface="Calibri"/>
                <a:cs typeface="Calibri"/>
                <a:sym typeface="Calibri"/>
              </a:defRPr>
            </a:lvl9pPr>
          </a:lstStyle>
          <a:p/>
        </p:txBody>
      </p:sp>
      <p:sp>
        <p:nvSpPr>
          <p:cNvPr id="56" name="Google Shape;56;p8"/>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7" name="Google Shape;57;p8"/>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58" name="Google Shape;58;p8"/>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59" name="Google Shape;59;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type="twoObj">
  <p:cSld name="TWO_OBJECTS">
    <p:spTree>
      <p:nvGrpSpPr>
        <p:cNvPr id="60" name="Shape 60"/>
        <p:cNvGrpSpPr/>
        <p:nvPr/>
      </p:nvGrpSpPr>
      <p:grpSpPr>
        <a:xfrm>
          <a:off x="0" y="0"/>
          <a:ext cx="0" cy="0"/>
          <a:chOff x="0" y="0"/>
          <a:chExt cx="0" cy="0"/>
        </a:xfrm>
      </p:grpSpPr>
      <p:sp>
        <p:nvSpPr>
          <p:cNvPr id="61" name="Google Shape;61;p9"/>
          <p:cNvSpPr txBox="1"/>
          <p:nvPr>
            <p:ph type="title"/>
          </p:nvPr>
        </p:nvSpPr>
        <p:spPr>
          <a:xfrm>
            <a:off x="628650" y="365125"/>
            <a:ext cx="78867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62" name="Google Shape;62;p9"/>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3" name="Google Shape;63;p9"/>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4" name="Google Shape;64;p9"/>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65" name="Google Shape;65;p9"/>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66" name="Google Shape;66;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type="secHead">
  <p:cSld name="SECTION_HEADER">
    <p:spTree>
      <p:nvGrpSpPr>
        <p:cNvPr id="67" name="Shape 67"/>
        <p:cNvGrpSpPr/>
        <p:nvPr/>
      </p:nvGrpSpPr>
      <p:grpSpPr>
        <a:xfrm>
          <a:off x="0" y="0"/>
          <a:ext cx="0" cy="0"/>
          <a:chOff x="0" y="0"/>
          <a:chExt cx="0" cy="0"/>
        </a:xfrm>
      </p:grpSpPr>
      <p:sp>
        <p:nvSpPr>
          <p:cNvPr id="68" name="Google Shape;68;p10"/>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SzPts val="1400"/>
              <a:buNone/>
              <a:defRPr b="0" i="0" sz="45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69" name="Google Shape;69;p10"/>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50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3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3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35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35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35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350"/>
              <a:buFont typeface="Arial"/>
              <a:buNone/>
              <a:defRPr b="0" i="0" sz="1200" u="none" cap="none" strike="noStrike">
                <a:solidFill>
                  <a:srgbClr val="888888"/>
                </a:solidFill>
                <a:latin typeface="Calibri"/>
                <a:ea typeface="Calibri"/>
                <a:cs typeface="Calibri"/>
                <a:sym typeface="Calibri"/>
              </a:defRPr>
            </a:lvl9pPr>
          </a:lstStyle>
          <a:p/>
        </p:txBody>
      </p:sp>
      <p:sp>
        <p:nvSpPr>
          <p:cNvPr id="70" name="Google Shape;70;p10"/>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71" name="Google Shape;71;p10"/>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72" name="Google Shape;72;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628650" y="365125"/>
            <a:ext cx="78867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2" name="Google Shape;12;p1"/>
          <p:cNvSpPr txBox="1"/>
          <p:nvPr>
            <p:ph idx="1" type="body"/>
          </p:nvPr>
        </p:nvSpPr>
        <p:spPr>
          <a:xfrm>
            <a:off x="628650" y="1825625"/>
            <a:ext cx="7886700" cy="4351337"/>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628650" y="6356350"/>
            <a:ext cx="2057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14" name="Google Shape;14;p1"/>
          <p:cNvSpPr txBox="1"/>
          <p:nvPr>
            <p:ph idx="11" type="ftr"/>
          </p:nvPr>
        </p:nvSpPr>
        <p:spPr>
          <a:xfrm>
            <a:off x="3028950" y="6356350"/>
            <a:ext cx="3086100" cy="36512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900" u="none">
                <a:solidFill>
                  <a:srgbClr val="898989"/>
                </a:solidFill>
                <a:latin typeface="Arial Narrow"/>
                <a:ea typeface="Arial Narrow"/>
                <a:cs typeface="Arial Narrow"/>
                <a:sym typeface="Arial Narrow"/>
              </a:defRPr>
            </a:lvl1pPr>
            <a:lvl2pPr indent="-285750" lvl="1" marL="74295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2pPr>
            <a:lvl3pPr indent="-228600" lvl="2" marL="1143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3pPr>
            <a:lvl4pPr indent="-228600" lvl="3" marL="16002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4pPr>
            <a:lvl5pPr indent="-228600" lvl="4" marL="2057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5pPr>
            <a:lvl6pPr indent="-228600" lvl="5" marL="2514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6pPr>
            <a:lvl7pPr indent="-228600" lvl="6" marL="34290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7pPr>
            <a:lvl8pPr indent="-228600" lvl="7" marL="48006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8pPr>
            <a:lvl9pPr indent="-228600" lvl="8" marL="6629400" marR="0" rtl="0" algn="l">
              <a:lnSpc>
                <a:spcPct val="100000"/>
              </a:lnSpc>
              <a:spcBef>
                <a:spcPts val="0"/>
              </a:spcBef>
              <a:spcAft>
                <a:spcPts val="0"/>
              </a:spcAft>
              <a:buSzPts val="1400"/>
              <a:buNone/>
              <a:defRPr b="0" i="0" sz="4800" u="none" cap="none" strike="noStrike">
                <a:solidFill>
                  <a:schemeClr val="lt1"/>
                </a:solidFill>
                <a:latin typeface="Arial Narrow"/>
                <a:ea typeface="Arial Narrow"/>
                <a:cs typeface="Arial Narrow"/>
                <a:sym typeface="Arial Narrow"/>
              </a:defRPr>
            </a:lvl9pPr>
          </a:lstStyle>
          <a:p/>
        </p:txBody>
      </p:sp>
      <p:sp>
        <p:nvSpPr>
          <p:cNvPr id="15" name="Google Shape;15;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989"/>
              </a:buClr>
              <a:buFont typeface="Arial Narrow"/>
              <a:buNone/>
              <a:defRPr b="0" i="0" sz="900" u="none">
                <a:solidFill>
                  <a:srgbClr val="898989"/>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hyperlink" Target="https://alive.ltky.fi/2018/11/14/loas-opiskelijoiden-asialla/" TargetMode="External"/><Relationship Id="rId5" Type="http://schemas.openxmlformats.org/officeDocument/2006/relationships/hyperlink" Target="https://kuntalehti.fi/uutiset/tekniikka/liikuntaan-liittyvat-tarpeet-ovat-rajattomat-padel-kenttaa-monitoimihallia-frisbeegolfia-hyvinvointikeskusta/" TargetMode="External"/><Relationship Id="rId6" Type="http://schemas.openxmlformats.org/officeDocument/2006/relationships/hyperlink" Target="https://www.youtube.com/watch?v=FgLZD7QnStQ" TargetMode="External"/><Relationship Id="rId7" Type="http://schemas.openxmlformats.org/officeDocument/2006/relationships/image" Target="../media/image4.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kartta.lappeenranta.fi/ims/"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hyperlink" Target="http://www.oll.fi" TargetMode="External"/><Relationship Id="rId5" Type="http://schemas.openxmlformats.org/officeDocument/2006/relationships/hyperlink" Target="https://oll.fi/korkeakoululiikunnan-tietopankki-kirj/" TargetMode="External"/><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FgLZD7QnStQ"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txBox="1"/>
          <p:nvPr/>
        </p:nvSpPr>
        <p:spPr>
          <a:xfrm>
            <a:off x="685800" y="753100"/>
            <a:ext cx="7772400" cy="344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600">
                <a:solidFill>
                  <a:srgbClr val="065F7C"/>
                </a:solidFill>
                <a:latin typeface="Lato Black"/>
                <a:ea typeface="Lato Black"/>
                <a:cs typeface="Lato Black"/>
                <a:sym typeface="Lato Black"/>
              </a:rPr>
              <a:t>CASE-ESIMERKKI:</a:t>
            </a:r>
            <a:endParaRPr sz="3600">
              <a:solidFill>
                <a:srgbClr val="065F7C"/>
              </a:solidFill>
              <a:latin typeface="Lato Black"/>
              <a:ea typeface="Lato Black"/>
              <a:cs typeface="Lato Black"/>
              <a:sym typeface="Lato Black"/>
            </a:endParaRPr>
          </a:p>
          <a:p>
            <a:pPr indent="0" lvl="0" marL="0" marR="0" rtl="0" algn="ctr">
              <a:lnSpc>
                <a:spcPct val="100000"/>
              </a:lnSpc>
              <a:spcBef>
                <a:spcPts val="0"/>
              </a:spcBef>
              <a:spcAft>
                <a:spcPts val="0"/>
              </a:spcAft>
              <a:buClr>
                <a:srgbClr val="4576AE"/>
              </a:buClr>
              <a:buFont typeface="Questrial"/>
              <a:buNone/>
            </a:pPr>
            <a:r>
              <a:t/>
            </a:r>
            <a:endParaRPr sz="3600">
              <a:solidFill>
                <a:srgbClr val="065F7C"/>
              </a:solidFill>
              <a:latin typeface="Lato Black"/>
              <a:ea typeface="Lato Black"/>
              <a:cs typeface="Lato Black"/>
              <a:sym typeface="Lato Black"/>
            </a:endParaRPr>
          </a:p>
          <a:p>
            <a:pPr indent="0" lvl="0" marL="0" marR="0" rtl="0" algn="ctr">
              <a:lnSpc>
                <a:spcPct val="100000"/>
              </a:lnSpc>
              <a:spcBef>
                <a:spcPts val="0"/>
              </a:spcBef>
              <a:spcAft>
                <a:spcPts val="0"/>
              </a:spcAft>
              <a:buClr>
                <a:srgbClr val="4576AE"/>
              </a:buClr>
              <a:buFont typeface="Questrial"/>
              <a:buNone/>
            </a:pPr>
            <a:r>
              <a:rPr lang="en-US" sz="4400">
                <a:solidFill>
                  <a:srgbClr val="C8BC15"/>
                </a:solidFill>
                <a:latin typeface="Lato Black"/>
                <a:ea typeface="Lato Black"/>
                <a:cs typeface="Lato Black"/>
                <a:sym typeface="Lato Black"/>
              </a:rPr>
              <a:t>LAPPEENRANNAN KAUPUNKI &amp; </a:t>
            </a:r>
            <a:r>
              <a:rPr lang="en-US" sz="4400">
                <a:solidFill>
                  <a:srgbClr val="C8BC15"/>
                </a:solidFill>
                <a:latin typeface="Lato Black"/>
                <a:ea typeface="Lato Black"/>
                <a:cs typeface="Lato Black"/>
                <a:sym typeface="Lato Black"/>
              </a:rPr>
              <a:t>LOAS</a:t>
            </a:r>
            <a:r>
              <a:rPr lang="en-US" sz="4400">
                <a:solidFill>
                  <a:srgbClr val="C8BC15"/>
                </a:solidFill>
                <a:latin typeface="Lato Black"/>
                <a:ea typeface="Lato Black"/>
                <a:cs typeface="Lato Black"/>
                <a:sym typeface="Lato Black"/>
              </a:rPr>
              <a:t>:</a:t>
            </a:r>
            <a:endParaRPr sz="4400">
              <a:solidFill>
                <a:srgbClr val="C8BC15"/>
              </a:solidFill>
              <a:latin typeface="Lato Black"/>
              <a:ea typeface="Lato Black"/>
              <a:cs typeface="Lato Black"/>
              <a:sym typeface="Lato Black"/>
            </a:endParaRPr>
          </a:p>
          <a:p>
            <a:pPr indent="0" lvl="0" marL="0" marR="0" rtl="0" algn="ctr">
              <a:lnSpc>
                <a:spcPct val="100000"/>
              </a:lnSpc>
              <a:spcBef>
                <a:spcPts val="0"/>
              </a:spcBef>
              <a:spcAft>
                <a:spcPts val="0"/>
              </a:spcAft>
              <a:buClr>
                <a:srgbClr val="4576AE"/>
              </a:buClr>
              <a:buFont typeface="Questrial"/>
              <a:buNone/>
            </a:pPr>
            <a:r>
              <a:rPr lang="en-US" sz="4400">
                <a:solidFill>
                  <a:srgbClr val="C8BC15"/>
                </a:solidFill>
                <a:latin typeface="Lato Black"/>
                <a:ea typeface="Lato Black"/>
                <a:cs typeface="Lato Black"/>
                <a:sym typeface="Lato Black"/>
              </a:rPr>
              <a:t>ULKOLIIKUNTAPAIKKA </a:t>
            </a:r>
            <a:endParaRPr sz="4400">
              <a:solidFill>
                <a:srgbClr val="C8BC15"/>
              </a:solidFill>
              <a:latin typeface="Lato Black"/>
              <a:ea typeface="Lato Black"/>
              <a:cs typeface="Lato Black"/>
              <a:sym typeface="Lato Black"/>
            </a:endParaRPr>
          </a:p>
        </p:txBody>
      </p:sp>
      <p:sp>
        <p:nvSpPr>
          <p:cNvPr id="91" name="Google Shape;91;p13"/>
          <p:cNvSpPr txBox="1"/>
          <p:nvPr/>
        </p:nvSpPr>
        <p:spPr>
          <a:xfrm>
            <a:off x="6553200" y="6245225"/>
            <a:ext cx="2133600" cy="47625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92" name="Google Shape;92;p13"/>
          <p:cNvSpPr txBox="1"/>
          <p:nvPr/>
        </p:nvSpPr>
        <p:spPr>
          <a:xfrm>
            <a:off x="1403350" y="6453187"/>
            <a:ext cx="5216525" cy="3397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Narrow"/>
              <a:buNone/>
            </a:pPr>
            <a:r>
              <a:t/>
            </a:r>
            <a:endParaRPr/>
          </a:p>
        </p:txBody>
      </p:sp>
      <p:sp>
        <p:nvSpPr>
          <p:cNvPr id="93" name="Google Shape;93;p13"/>
          <p:cNvSpPr txBox="1"/>
          <p:nvPr/>
        </p:nvSpPr>
        <p:spPr>
          <a:xfrm>
            <a:off x="3090850" y="5732050"/>
            <a:ext cx="56277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Lähteet: </a:t>
            </a:r>
            <a:r>
              <a:rPr lang="en-US" sz="1000" u="sng">
                <a:solidFill>
                  <a:schemeClr val="hlink"/>
                </a:solidFill>
                <a:hlinkClick r:id="rId4"/>
              </a:rPr>
              <a:t>https://alive.ltky.fi/2018/11/14/loas-opiskelijoiden-asialla/</a:t>
            </a:r>
            <a:r>
              <a:rPr lang="en-US" sz="1000"/>
              <a:t>,</a:t>
            </a:r>
            <a:endParaRPr sz="1000"/>
          </a:p>
          <a:p>
            <a:pPr indent="0" lvl="0" marL="0" rtl="0" algn="l">
              <a:spcBef>
                <a:spcPts val="0"/>
              </a:spcBef>
              <a:spcAft>
                <a:spcPts val="0"/>
              </a:spcAft>
              <a:buNone/>
            </a:pPr>
            <a:r>
              <a:rPr lang="en-US" sz="1000" u="sng">
                <a:solidFill>
                  <a:schemeClr val="hlink"/>
                </a:solidFill>
                <a:hlinkClick r:id="rId5"/>
              </a:rPr>
              <a:t>https://kuntalehti.fi/uutiset/tekniikka/liikuntaan-liittyvat-tarpeet-ovat-rajattomat-padel-kenttaa-monitoimihallia-frisbeegolfia-hyvinvointikeskusta/</a:t>
            </a:r>
            <a:r>
              <a:rPr lang="en-US" sz="1000"/>
              <a:t>, </a:t>
            </a:r>
            <a:r>
              <a:rPr lang="en-US" sz="1000" u="sng">
                <a:solidFill>
                  <a:schemeClr val="hlink"/>
                </a:solidFill>
                <a:hlinkClick r:id="rId6"/>
              </a:rPr>
              <a:t>https://www.youtube.com/watch?v=FgLZD7QnStQ</a:t>
            </a:r>
            <a:r>
              <a:rPr lang="en-US" sz="1000"/>
              <a:t> ja haastattelu: </a:t>
            </a:r>
            <a:r>
              <a:rPr lang="en-US" sz="1000"/>
              <a:t>Joonas Grönlund, LOAS:n toiminnanjohtaja</a:t>
            </a:r>
            <a:endParaRPr sz="1000"/>
          </a:p>
        </p:txBody>
      </p:sp>
      <p:pic>
        <p:nvPicPr>
          <p:cNvPr id="94" name="Google Shape;94;p13"/>
          <p:cNvPicPr preferRelativeResize="0"/>
          <p:nvPr/>
        </p:nvPicPr>
        <p:blipFill>
          <a:blip r:embed="rId7">
            <a:alphaModFix/>
          </a:blip>
          <a:stretch>
            <a:fillRect/>
          </a:stretch>
        </p:blipFill>
        <p:spPr>
          <a:xfrm>
            <a:off x="5897700" y="4196499"/>
            <a:ext cx="2599095" cy="1241375"/>
          </a:xfrm>
          <a:prstGeom prst="rect">
            <a:avLst/>
          </a:prstGeom>
          <a:noFill/>
          <a:ln>
            <a:noFill/>
          </a:ln>
        </p:spPr>
      </p:pic>
      <p:pic>
        <p:nvPicPr>
          <p:cNvPr id="95" name="Google Shape;95;p13"/>
          <p:cNvPicPr preferRelativeResize="0"/>
          <p:nvPr/>
        </p:nvPicPr>
        <p:blipFill>
          <a:blip r:embed="rId8">
            <a:alphaModFix/>
          </a:blip>
          <a:stretch>
            <a:fillRect/>
          </a:stretch>
        </p:blipFill>
        <p:spPr>
          <a:xfrm>
            <a:off x="2807875" y="4196500"/>
            <a:ext cx="3089824" cy="1157475"/>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nvSpPr>
        <p:spPr>
          <a:xfrm>
            <a:off x="666350" y="175250"/>
            <a:ext cx="6802800" cy="117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Miten ulkoliikuntapaikka toteutui?</a:t>
            </a:r>
            <a:endParaRPr>
              <a:solidFill>
                <a:srgbClr val="F18DA6"/>
              </a:solidFill>
              <a:latin typeface="Arial Narrow"/>
              <a:ea typeface="Arial Narrow"/>
              <a:cs typeface="Arial Narrow"/>
              <a:sym typeface="Arial Narrow"/>
            </a:endParaRPr>
          </a:p>
        </p:txBody>
      </p:sp>
      <p:sp>
        <p:nvSpPr>
          <p:cNvPr id="170" name="Google Shape;170;p22"/>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71" name="Google Shape;171;p22"/>
          <p:cNvSpPr/>
          <p:nvPr/>
        </p:nvSpPr>
        <p:spPr>
          <a:xfrm>
            <a:off x="4058850" y="2114050"/>
            <a:ext cx="1026300" cy="696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8DA6"/>
              </a:solidFill>
            </a:endParaRPr>
          </a:p>
        </p:txBody>
      </p:sp>
      <p:sp>
        <p:nvSpPr>
          <p:cNvPr id="172" name="Google Shape;172;p22"/>
          <p:cNvSpPr txBox="1"/>
          <p:nvPr/>
        </p:nvSpPr>
        <p:spPr>
          <a:xfrm>
            <a:off x="3909600" y="1351250"/>
            <a:ext cx="1324800" cy="6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065F7C"/>
                </a:solidFill>
                <a:latin typeface="Lato"/>
                <a:ea typeface="Lato"/>
                <a:cs typeface="Lato"/>
                <a:sym typeface="Lato"/>
              </a:rPr>
              <a:t>IDEA</a:t>
            </a:r>
            <a:endParaRPr b="1" sz="3600">
              <a:solidFill>
                <a:srgbClr val="065F7C"/>
              </a:solidFill>
              <a:latin typeface="Lato"/>
              <a:ea typeface="Lato"/>
              <a:cs typeface="Lato"/>
              <a:sym typeface="Lato"/>
            </a:endParaRPr>
          </a:p>
        </p:txBody>
      </p:sp>
      <p:sp>
        <p:nvSpPr>
          <p:cNvPr id="173" name="Google Shape;173;p22"/>
          <p:cNvSpPr txBox="1"/>
          <p:nvPr/>
        </p:nvSpPr>
        <p:spPr>
          <a:xfrm>
            <a:off x="2406750" y="2817050"/>
            <a:ext cx="4330500" cy="144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065F7C"/>
                </a:solidFill>
                <a:latin typeface="Lato"/>
                <a:ea typeface="Lato"/>
                <a:cs typeface="Lato"/>
                <a:sym typeface="Lato"/>
              </a:rPr>
              <a:t>KUNNAN/KAUPUNGIN</a:t>
            </a:r>
            <a:endParaRPr b="1" sz="3000">
              <a:solidFill>
                <a:srgbClr val="065F7C"/>
              </a:solidFill>
              <a:latin typeface="Lato"/>
              <a:ea typeface="Lato"/>
              <a:cs typeface="Lato"/>
              <a:sym typeface="Lato"/>
            </a:endParaRPr>
          </a:p>
          <a:p>
            <a:pPr indent="0" lvl="0" marL="0" rtl="0" algn="ctr">
              <a:spcBef>
                <a:spcPts val="0"/>
              </a:spcBef>
              <a:spcAft>
                <a:spcPts val="0"/>
              </a:spcAft>
              <a:buNone/>
            </a:pPr>
            <a:r>
              <a:rPr b="1" lang="en-US" sz="3000">
                <a:solidFill>
                  <a:srgbClr val="065F7C"/>
                </a:solidFill>
                <a:latin typeface="Lato"/>
                <a:ea typeface="Lato"/>
                <a:cs typeface="Lato"/>
                <a:sym typeface="Lato"/>
              </a:rPr>
              <a:t>LIIKUNTATOIMEN JOHTAJA</a:t>
            </a:r>
            <a:endParaRPr b="1" sz="3000">
              <a:solidFill>
                <a:srgbClr val="065F7C"/>
              </a:solidFill>
              <a:latin typeface="Lato"/>
              <a:ea typeface="Lato"/>
              <a:cs typeface="Lato"/>
              <a:sym typeface="Lato"/>
            </a:endParaRPr>
          </a:p>
        </p:txBody>
      </p:sp>
      <p:sp>
        <p:nvSpPr>
          <p:cNvPr id="174" name="Google Shape;174;p22"/>
          <p:cNvSpPr/>
          <p:nvPr/>
        </p:nvSpPr>
        <p:spPr>
          <a:xfrm>
            <a:off x="4058850" y="4376400"/>
            <a:ext cx="1026300" cy="6960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8DA6"/>
              </a:solidFill>
            </a:endParaRPr>
          </a:p>
        </p:txBody>
      </p:sp>
      <p:sp>
        <p:nvSpPr>
          <p:cNvPr id="175" name="Google Shape;175;p22"/>
          <p:cNvSpPr txBox="1"/>
          <p:nvPr/>
        </p:nvSpPr>
        <p:spPr>
          <a:xfrm>
            <a:off x="2305950" y="5182750"/>
            <a:ext cx="4655100" cy="11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065F7C"/>
                </a:solidFill>
                <a:latin typeface="Lato"/>
                <a:ea typeface="Lato"/>
                <a:cs typeface="Lato"/>
                <a:sym typeface="Lato"/>
              </a:rPr>
              <a:t>POLIITTISET PÄÄTTÄJÄT</a:t>
            </a:r>
            <a:endParaRPr b="1" sz="3000">
              <a:solidFill>
                <a:srgbClr val="065F7C"/>
              </a:solidFill>
              <a:latin typeface="Lato"/>
              <a:ea typeface="Lato"/>
              <a:cs typeface="Lato"/>
              <a:sym typeface="Lato"/>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576AE"/>
              </a:buClr>
              <a:buFont typeface="Questrial"/>
              <a:buNone/>
            </a:pPr>
            <a:r>
              <a:rPr lang="en-US" sz="3600">
                <a:solidFill>
                  <a:srgbClr val="F18DA6"/>
                </a:solidFill>
                <a:latin typeface="Lato Black"/>
                <a:ea typeface="Lato Black"/>
                <a:cs typeface="Lato Black"/>
                <a:sym typeface="Lato Black"/>
              </a:rPr>
              <a:t>LOASin Jontun vinkit</a:t>
            </a:r>
            <a:endParaRPr sz="3600">
              <a:solidFill>
                <a:srgbClr val="F18DA6"/>
              </a:solidFill>
              <a:latin typeface="Lato"/>
              <a:ea typeface="Lato"/>
              <a:cs typeface="Lato"/>
              <a:sym typeface="Lato"/>
            </a:endParaRPr>
          </a:p>
        </p:txBody>
      </p:sp>
      <p:sp>
        <p:nvSpPr>
          <p:cNvPr id="182" name="Google Shape;182;p23"/>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83" name="Google Shape;183;p23"/>
          <p:cNvSpPr txBox="1"/>
          <p:nvPr/>
        </p:nvSpPr>
        <p:spPr>
          <a:xfrm>
            <a:off x="1746525" y="5072400"/>
            <a:ext cx="4532100" cy="11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065F7C"/>
              </a:solidFill>
              <a:latin typeface="Lato"/>
              <a:ea typeface="Lato"/>
              <a:cs typeface="Lato"/>
              <a:sym typeface="Lato"/>
            </a:endParaRPr>
          </a:p>
        </p:txBody>
      </p:sp>
      <p:sp>
        <p:nvSpPr>
          <p:cNvPr id="184" name="Google Shape;184;p23"/>
          <p:cNvSpPr txBox="1"/>
          <p:nvPr/>
        </p:nvSpPr>
        <p:spPr>
          <a:xfrm>
            <a:off x="611175" y="1397900"/>
            <a:ext cx="7745700" cy="4631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Jos mahdollista mieti paikka valmiiksi</a:t>
            </a:r>
            <a:endParaRPr sz="2400">
              <a:solidFill>
                <a:srgbClr val="065F7C"/>
              </a:solidFill>
              <a:latin typeface="Lato"/>
              <a:ea typeface="Lato"/>
              <a:cs typeface="Lato"/>
              <a:sym typeface="Lato"/>
            </a:endParaRPr>
          </a:p>
          <a:p>
            <a:pPr indent="-381000" lvl="1" marL="914400" rtl="0" algn="l">
              <a:lnSpc>
                <a:spcPct val="115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Summittainenkin ehdotus voi riittää</a:t>
            </a:r>
            <a:endParaRPr sz="2400">
              <a:solidFill>
                <a:srgbClr val="065F7C"/>
              </a:solidFill>
              <a:latin typeface="Lato"/>
              <a:ea typeface="Lato"/>
              <a:cs typeface="Lato"/>
              <a:sym typeface="Lato"/>
            </a:endParaRPr>
          </a:p>
          <a:p>
            <a:pPr indent="-381000" lvl="1" marL="914400" rtl="0" algn="l">
              <a:lnSpc>
                <a:spcPct val="115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Huomio tilantarve ja asemakaava</a:t>
            </a:r>
            <a:endParaRPr sz="2400">
              <a:solidFill>
                <a:srgbClr val="065F7C"/>
              </a:solidFill>
              <a:latin typeface="Lato"/>
              <a:ea typeface="Lato"/>
              <a:cs typeface="Lato"/>
              <a:sym typeface="Lato"/>
            </a:endParaRPr>
          </a:p>
          <a:p>
            <a:pPr indent="-381000" lvl="0" marL="457200" rtl="0" algn="l">
              <a:lnSpc>
                <a:spcPct val="115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Mieti lajit valmiiksi</a:t>
            </a:r>
            <a:endParaRPr sz="2400">
              <a:solidFill>
                <a:srgbClr val="065F7C"/>
              </a:solidFill>
              <a:latin typeface="Lato"/>
              <a:ea typeface="Lato"/>
              <a:cs typeface="Lato"/>
              <a:sym typeface="Lato"/>
            </a:endParaRPr>
          </a:p>
          <a:p>
            <a:pPr indent="-381000" lvl="1" marL="914400" rtl="0" algn="l">
              <a:lnSpc>
                <a:spcPct val="115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Huomioi ympäristön asutus</a:t>
            </a:r>
            <a:endParaRPr sz="2400">
              <a:solidFill>
                <a:srgbClr val="065F7C"/>
              </a:solidFill>
              <a:latin typeface="Lato"/>
              <a:ea typeface="Lato"/>
              <a:cs typeface="Lato"/>
              <a:sym typeface="Lato"/>
            </a:endParaRPr>
          </a:p>
          <a:p>
            <a:pPr indent="-381000" lvl="2" marL="1371600" rtl="0" algn="l">
              <a:lnSpc>
                <a:spcPct val="115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Esimerkiksi lähiön yhteyteen skeittipaikka, jonka yhteyteen ulkokuntoilupaikka</a:t>
            </a:r>
            <a:endParaRPr sz="2400">
              <a:solidFill>
                <a:srgbClr val="065F7C"/>
              </a:solidFill>
              <a:latin typeface="Lato"/>
              <a:ea typeface="Lato"/>
              <a:cs typeface="Lato"/>
              <a:sym typeface="Lato"/>
            </a:endParaRPr>
          </a:p>
          <a:p>
            <a:pPr indent="-381000" lvl="0" marL="457200" rtl="0" algn="l">
              <a:lnSpc>
                <a:spcPct val="115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Paikalliset urheiluseurat tukemaan</a:t>
            </a:r>
            <a:endParaRPr sz="2400">
              <a:solidFill>
                <a:srgbClr val="065F7C"/>
              </a:solidFill>
              <a:latin typeface="Lato"/>
              <a:ea typeface="Lato"/>
              <a:cs typeface="Lato"/>
              <a:sym typeface="Lato"/>
            </a:endParaRPr>
          </a:p>
          <a:p>
            <a:pPr indent="0" lvl="0" marL="0" rtl="0" algn="l">
              <a:lnSpc>
                <a:spcPct val="115000"/>
              </a:lnSpc>
              <a:spcBef>
                <a:spcPts val="0"/>
              </a:spcBef>
              <a:spcAft>
                <a:spcPts val="0"/>
              </a:spcAft>
              <a:buNone/>
            </a:pPr>
            <a:r>
              <a:t/>
            </a:r>
            <a:endParaRPr sz="2400">
              <a:solidFill>
                <a:srgbClr val="065F7C"/>
              </a:solidFill>
              <a:latin typeface="Lato"/>
              <a:ea typeface="Lato"/>
              <a:cs typeface="Lato"/>
              <a:sym typeface="Lato"/>
            </a:endParaRPr>
          </a:p>
          <a:p>
            <a:pPr indent="0" lvl="0" marL="0" rtl="0" algn="ctr">
              <a:lnSpc>
                <a:spcPct val="115000"/>
              </a:lnSpc>
              <a:spcBef>
                <a:spcPts val="0"/>
              </a:spcBef>
              <a:spcAft>
                <a:spcPts val="0"/>
              </a:spcAft>
              <a:buNone/>
            </a:pPr>
            <a:r>
              <a:rPr b="1" lang="en-US" sz="2400">
                <a:solidFill>
                  <a:srgbClr val="065F7C"/>
                </a:solidFill>
                <a:latin typeface="Lato"/>
                <a:ea typeface="Lato"/>
                <a:cs typeface="Lato"/>
                <a:sym typeface="Lato"/>
              </a:rPr>
              <a:t>“Helpot lajit, helpompia läpiajettavia”</a:t>
            </a:r>
            <a:endParaRPr b="1" sz="2400">
              <a:solidFill>
                <a:srgbClr val="065F7C"/>
              </a:solidFill>
              <a:latin typeface="Lato"/>
              <a:ea typeface="Lato"/>
              <a:cs typeface="Lato"/>
              <a:sym typeface="Lato"/>
            </a:endParaRPr>
          </a:p>
          <a:p>
            <a:pPr indent="0" lvl="0" marL="914400" rtl="0" algn="l">
              <a:lnSpc>
                <a:spcPct val="115000"/>
              </a:lnSpc>
              <a:spcBef>
                <a:spcPts val="0"/>
              </a:spcBef>
              <a:spcAft>
                <a:spcPts val="0"/>
              </a:spcAft>
              <a:buNone/>
            </a:pPr>
            <a:r>
              <a:t/>
            </a:r>
            <a:endParaRPr sz="2400">
              <a:solidFill>
                <a:srgbClr val="065F7C"/>
              </a:solidFill>
              <a:latin typeface="Lato"/>
              <a:ea typeface="Lato"/>
              <a:cs typeface="Lato"/>
              <a:sym typeface="Lato"/>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91" name="Google Shape;191;p24"/>
          <p:cNvSpPr txBox="1"/>
          <p:nvPr/>
        </p:nvSpPr>
        <p:spPr>
          <a:xfrm>
            <a:off x="1746525" y="5072400"/>
            <a:ext cx="4532100" cy="11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065F7C"/>
              </a:solidFill>
              <a:latin typeface="Lato"/>
              <a:ea typeface="Lato"/>
              <a:cs typeface="Lato"/>
              <a:sym typeface="Lato"/>
            </a:endParaRPr>
          </a:p>
        </p:txBody>
      </p:sp>
      <p:sp>
        <p:nvSpPr>
          <p:cNvPr id="192" name="Google Shape;192;p24"/>
          <p:cNvSpPr txBox="1"/>
          <p:nvPr/>
        </p:nvSpPr>
        <p:spPr>
          <a:xfrm>
            <a:off x="611175" y="1397900"/>
            <a:ext cx="7745700" cy="46314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t/>
            </a:r>
            <a:endParaRPr sz="2400">
              <a:solidFill>
                <a:srgbClr val="065F7C"/>
              </a:solidFill>
              <a:latin typeface="Lato"/>
              <a:ea typeface="Lato"/>
              <a:cs typeface="Lato"/>
              <a:sym typeface="Lato"/>
            </a:endParaRPr>
          </a:p>
        </p:txBody>
      </p:sp>
      <p:sp>
        <p:nvSpPr>
          <p:cNvPr id="193" name="Google Shape;193;p24"/>
          <p:cNvSpPr txBox="1"/>
          <p:nvPr/>
        </p:nvSpPr>
        <p:spPr>
          <a:xfrm>
            <a:off x="466725" y="6029300"/>
            <a:ext cx="70917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Esimerkki Lappeenrannan kaupungin asemakaavasta. Kaupunkien asemakaavat löytyvät kaupunkien nettisivuilta. Lähde: </a:t>
            </a:r>
            <a:r>
              <a:rPr lang="en-US" sz="1100" u="sng">
                <a:solidFill>
                  <a:schemeClr val="hlink"/>
                </a:solidFill>
                <a:hlinkClick r:id="rId3"/>
              </a:rPr>
              <a:t>https://kartta.lappeenranta.fi/ims/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194" name="Google Shape;194;p24"/>
          <p:cNvPicPr preferRelativeResize="0"/>
          <p:nvPr/>
        </p:nvPicPr>
        <p:blipFill rotWithShape="1">
          <a:blip r:embed="rId4">
            <a:alphaModFix/>
          </a:blip>
          <a:srcRect b="0" l="5031" r="3643" t="0"/>
          <a:stretch/>
        </p:blipFill>
        <p:spPr>
          <a:xfrm>
            <a:off x="410463" y="408775"/>
            <a:ext cx="7204224" cy="5267249"/>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4576AE"/>
              </a:buClr>
              <a:buFont typeface="Questrial"/>
              <a:buNone/>
            </a:pPr>
            <a:r>
              <a:rPr lang="en-US" sz="3600">
                <a:solidFill>
                  <a:srgbClr val="F18DA6"/>
                </a:solidFill>
                <a:latin typeface="Lato Black"/>
                <a:ea typeface="Lato Black"/>
                <a:cs typeface="Lato Black"/>
                <a:sym typeface="Lato Black"/>
              </a:rPr>
              <a:t>LOASin Jontun vinkit</a:t>
            </a:r>
            <a:endParaRPr sz="3600">
              <a:solidFill>
                <a:srgbClr val="F18DA6"/>
              </a:solidFill>
              <a:latin typeface="Lato"/>
              <a:ea typeface="Lato"/>
              <a:cs typeface="Lato"/>
              <a:sym typeface="Lato"/>
            </a:endParaRPr>
          </a:p>
        </p:txBody>
      </p:sp>
      <p:sp>
        <p:nvSpPr>
          <p:cNvPr id="201" name="Google Shape;201;p25"/>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202" name="Google Shape;202;p25"/>
          <p:cNvSpPr txBox="1"/>
          <p:nvPr/>
        </p:nvSpPr>
        <p:spPr>
          <a:xfrm>
            <a:off x="1746525" y="5072400"/>
            <a:ext cx="4532100" cy="11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065F7C"/>
              </a:solidFill>
              <a:latin typeface="Lato"/>
              <a:ea typeface="Lato"/>
              <a:cs typeface="Lato"/>
              <a:sym typeface="Lato"/>
            </a:endParaRPr>
          </a:p>
        </p:txBody>
      </p:sp>
      <p:sp>
        <p:nvSpPr>
          <p:cNvPr id="203" name="Google Shape;203;p25"/>
          <p:cNvSpPr txBox="1"/>
          <p:nvPr/>
        </p:nvSpPr>
        <p:spPr>
          <a:xfrm>
            <a:off x="611175" y="1397900"/>
            <a:ext cx="7745700" cy="46314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Rahoitus</a:t>
            </a:r>
            <a:endParaRPr sz="2400">
              <a:solidFill>
                <a:srgbClr val="065F7C"/>
              </a:solidFill>
              <a:latin typeface="Lato"/>
              <a:ea typeface="Lato"/>
              <a:cs typeface="Lato"/>
              <a:sym typeface="Lato"/>
            </a:endParaRPr>
          </a:p>
          <a:p>
            <a:pPr indent="-381000" lvl="1" marL="91440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Laji kuin laji maksaa maatöineen noin 100 000€</a:t>
            </a:r>
            <a:endParaRPr sz="2400">
              <a:solidFill>
                <a:srgbClr val="065F7C"/>
              </a:solidFill>
              <a:latin typeface="Lato"/>
              <a:ea typeface="Lato"/>
              <a:cs typeface="Lato"/>
              <a:sym typeface="Lato"/>
            </a:endParaRPr>
          </a:p>
          <a:p>
            <a:pPr indent="-381000" lvl="2" marL="137160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Keskimääräisellä liikuntapaikalla noin 2-3 lajia</a:t>
            </a:r>
            <a:endParaRPr sz="2400">
              <a:solidFill>
                <a:srgbClr val="065F7C"/>
              </a:solidFill>
              <a:latin typeface="Lato"/>
              <a:ea typeface="Lato"/>
              <a:cs typeface="Lato"/>
              <a:sym typeface="Lato"/>
            </a:endParaRPr>
          </a:p>
          <a:p>
            <a:pPr indent="-381000" lvl="1" marL="91440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Useamman lajin yhdistämällä liikuntapaikka voi palvella käyttäjiä monipuolisemmin</a:t>
            </a:r>
            <a:endParaRPr sz="2400">
              <a:solidFill>
                <a:srgbClr val="065F7C"/>
              </a:solidFill>
              <a:latin typeface="Lato"/>
              <a:ea typeface="Lato"/>
              <a:cs typeface="Lato"/>
              <a:sym typeface="Lato"/>
            </a:endParaRPr>
          </a:p>
          <a:p>
            <a:pPr indent="-381000" lvl="0" marL="45720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Luonnostele</a:t>
            </a:r>
            <a:endParaRPr sz="2400">
              <a:solidFill>
                <a:srgbClr val="065F7C"/>
              </a:solidFill>
              <a:latin typeface="Lato"/>
              <a:ea typeface="Lato"/>
              <a:cs typeface="Lato"/>
              <a:sym typeface="Lato"/>
            </a:endParaRPr>
          </a:p>
          <a:p>
            <a:pPr indent="-381000" lvl="1" marL="91440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Havainnekuva luo tehokkaasti mielikuvia</a:t>
            </a:r>
            <a:endParaRPr sz="2400">
              <a:solidFill>
                <a:srgbClr val="065F7C"/>
              </a:solidFill>
              <a:latin typeface="Lato"/>
              <a:ea typeface="Lato"/>
              <a:cs typeface="Lato"/>
              <a:sym typeface="Lato"/>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Liikuntatoimen johdon tapaaminen</a:t>
            </a:r>
            <a:endParaRPr sz="3000">
              <a:solidFill>
                <a:srgbClr val="F18DA6"/>
              </a:solidFill>
              <a:latin typeface="Lato"/>
              <a:ea typeface="Lato"/>
              <a:cs typeface="Lato"/>
              <a:sym typeface="Lato"/>
            </a:endParaRPr>
          </a:p>
        </p:txBody>
      </p:sp>
      <p:sp>
        <p:nvSpPr>
          <p:cNvPr id="210" name="Google Shape;210;p26"/>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211" name="Google Shape;211;p26"/>
          <p:cNvSpPr txBox="1"/>
          <p:nvPr/>
        </p:nvSpPr>
        <p:spPr>
          <a:xfrm>
            <a:off x="1746525" y="5072400"/>
            <a:ext cx="4532100" cy="11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065F7C"/>
              </a:solidFill>
              <a:latin typeface="Lato"/>
              <a:ea typeface="Lato"/>
              <a:cs typeface="Lato"/>
              <a:sym typeface="Lato"/>
            </a:endParaRPr>
          </a:p>
        </p:txBody>
      </p:sp>
      <p:sp>
        <p:nvSpPr>
          <p:cNvPr id="212" name="Google Shape;212;p26"/>
          <p:cNvSpPr txBox="1"/>
          <p:nvPr/>
        </p:nvSpPr>
        <p:spPr>
          <a:xfrm>
            <a:off x="611175" y="1397900"/>
            <a:ext cx="7745700" cy="4631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Liikuntajohtaja toimii yleensä esittelijänä liikunta-asioista päättävässä lautakunnassa</a:t>
            </a:r>
            <a:endParaRPr sz="2400">
              <a:solidFill>
                <a:srgbClr val="065F7C"/>
              </a:solidFill>
              <a:latin typeface="Lato"/>
              <a:ea typeface="Lato"/>
              <a:cs typeface="Lato"/>
              <a:sym typeface="Lato"/>
            </a:endParaRPr>
          </a:p>
          <a:p>
            <a:pPr indent="-381000" lvl="1" marL="9144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Tärkein yksittäinen henkilö</a:t>
            </a:r>
            <a:endParaRPr sz="2400">
              <a:solidFill>
                <a:srgbClr val="065F7C"/>
              </a:solidFill>
              <a:latin typeface="Lato"/>
              <a:ea typeface="Lato"/>
              <a:cs typeface="Lato"/>
              <a:sym typeface="Lato"/>
            </a:endParaRPr>
          </a:p>
          <a:p>
            <a:pPr indent="-381000" lvl="2" marL="13716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Tuntee kunnan/kaupungin tilanteen</a:t>
            </a:r>
            <a:endParaRPr sz="2400">
              <a:solidFill>
                <a:srgbClr val="065F7C"/>
              </a:solidFill>
              <a:latin typeface="Lato"/>
              <a:ea typeface="Lato"/>
              <a:cs typeface="Lato"/>
              <a:sym typeface="Lato"/>
            </a:endParaRPr>
          </a:p>
          <a:p>
            <a:pPr indent="-381000" lvl="3" marL="18288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Poliittisesti</a:t>
            </a:r>
            <a:endParaRPr sz="2400">
              <a:solidFill>
                <a:srgbClr val="065F7C"/>
              </a:solidFill>
              <a:latin typeface="Lato"/>
              <a:ea typeface="Lato"/>
              <a:cs typeface="Lato"/>
              <a:sym typeface="Lato"/>
            </a:endParaRPr>
          </a:p>
          <a:p>
            <a:pPr indent="-381000" lvl="3" marL="18288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Taloudellisesti</a:t>
            </a:r>
            <a:endParaRPr sz="2400">
              <a:solidFill>
                <a:srgbClr val="065F7C"/>
              </a:solidFill>
              <a:latin typeface="Lato"/>
              <a:ea typeface="Lato"/>
              <a:cs typeface="Lato"/>
              <a:sym typeface="Lato"/>
            </a:endParaRPr>
          </a:p>
          <a:p>
            <a:pPr indent="-381000" lvl="3" marL="18288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Alueellisesti</a:t>
            </a:r>
            <a:endParaRPr sz="2400">
              <a:solidFill>
                <a:srgbClr val="065F7C"/>
              </a:solidFill>
              <a:latin typeface="Lato"/>
              <a:ea typeface="Lato"/>
              <a:cs typeface="Lato"/>
              <a:sym typeface="Lato"/>
            </a:endParaRPr>
          </a:p>
          <a:p>
            <a:pPr indent="0" lvl="0" marL="0" marR="0" rtl="0" algn="l">
              <a:lnSpc>
                <a:spcPct val="115000"/>
              </a:lnSpc>
              <a:spcBef>
                <a:spcPts val="0"/>
              </a:spcBef>
              <a:spcAft>
                <a:spcPts val="0"/>
              </a:spcAft>
              <a:buNone/>
            </a:pPr>
            <a:r>
              <a:t/>
            </a:r>
            <a:endParaRPr sz="2400">
              <a:solidFill>
                <a:srgbClr val="065F7C"/>
              </a:solidFill>
              <a:latin typeface="Lato"/>
              <a:ea typeface="Lato"/>
              <a:cs typeface="Lato"/>
              <a:sym typeface="Lato"/>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7"/>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Vinkit liikuntatoimen johtajan tapaamiseen</a:t>
            </a:r>
            <a:endParaRPr>
              <a:solidFill>
                <a:srgbClr val="F18DA6"/>
              </a:solidFill>
              <a:latin typeface="Arial Narrow"/>
              <a:ea typeface="Arial Narrow"/>
              <a:cs typeface="Arial Narrow"/>
              <a:sym typeface="Arial Narrow"/>
            </a:endParaRPr>
          </a:p>
        </p:txBody>
      </p:sp>
      <p:sp>
        <p:nvSpPr>
          <p:cNvPr id="219" name="Google Shape;219;p27"/>
          <p:cNvSpPr txBox="1"/>
          <p:nvPr/>
        </p:nvSpPr>
        <p:spPr>
          <a:xfrm>
            <a:off x="611187" y="1749700"/>
            <a:ext cx="7772400" cy="4194300"/>
          </a:xfrm>
          <a:prstGeom prst="rect">
            <a:avLst/>
          </a:prstGeom>
          <a:noFill/>
          <a:ln>
            <a:noFill/>
          </a:ln>
        </p:spPr>
        <p:txBody>
          <a:bodyPr anchorCtr="0" anchor="t" bIns="45700" lIns="90000" spcFirstLastPara="1" rIns="91425" wrap="square" tIns="45700">
            <a:noAutofit/>
          </a:bodyPr>
          <a:lstStyle/>
          <a:p>
            <a:pPr indent="0" lvl="0" marL="0" marR="0" rtl="0" algn="l">
              <a:lnSpc>
                <a:spcPct val="150000"/>
              </a:lnSpc>
              <a:spcBef>
                <a:spcPts val="0"/>
              </a:spcBef>
              <a:spcAft>
                <a:spcPts val="0"/>
              </a:spcAft>
              <a:buNone/>
            </a:pPr>
            <a:r>
              <a:t/>
            </a:r>
            <a:endParaRPr sz="2400">
              <a:solidFill>
                <a:srgbClr val="065F7C"/>
              </a:solidFill>
              <a:latin typeface="Lato"/>
              <a:ea typeface="Lato"/>
              <a:cs typeface="Lato"/>
              <a:sym typeface="Lato"/>
            </a:endParaRPr>
          </a:p>
          <a:p>
            <a:pPr indent="-381000" lvl="0" marL="4572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“Opiskelijoiden liikunta on kuntalaisten liikuntaa”</a:t>
            </a:r>
            <a:endParaRPr sz="2400">
              <a:solidFill>
                <a:srgbClr val="065F7C"/>
              </a:solidFill>
              <a:latin typeface="Lato"/>
              <a:ea typeface="Lato"/>
              <a:cs typeface="Lato"/>
              <a:sym typeface="Lato"/>
            </a:endParaRPr>
          </a:p>
          <a:p>
            <a:pPr indent="-381000" lvl="0" marL="4572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Liikuntapaikka palvelee kaikkia alueen asukkaita</a:t>
            </a:r>
            <a:endParaRPr sz="2400">
              <a:solidFill>
                <a:srgbClr val="065F7C"/>
              </a:solidFill>
              <a:latin typeface="Lato"/>
              <a:ea typeface="Lato"/>
              <a:cs typeface="Lato"/>
              <a:sym typeface="Lato"/>
            </a:endParaRPr>
          </a:p>
          <a:p>
            <a:pPr indent="-381000" lvl="0" marL="4572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Tukijajoukolla vaikuttavuutta</a:t>
            </a:r>
            <a:endParaRPr sz="2400">
              <a:solidFill>
                <a:srgbClr val="065F7C"/>
              </a:solidFill>
              <a:latin typeface="Lato"/>
              <a:ea typeface="Lato"/>
              <a:cs typeface="Lato"/>
              <a:sym typeface="Lato"/>
            </a:endParaRPr>
          </a:p>
          <a:p>
            <a:pPr indent="-381000" lvl="1" marL="9144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Urheiluseurat, säätiöt &amp; muut</a:t>
            </a:r>
            <a:endParaRPr sz="2400">
              <a:solidFill>
                <a:srgbClr val="065F7C"/>
              </a:solidFill>
              <a:latin typeface="Lato"/>
              <a:ea typeface="Lato"/>
              <a:cs typeface="Lato"/>
              <a:sym typeface="Lato"/>
            </a:endParaRPr>
          </a:p>
          <a:p>
            <a:pPr indent="-381000" lvl="0" marL="457200" marR="0" rtl="0" algn="l">
              <a:lnSpc>
                <a:spcPct val="15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Hiottu idea mukaan</a:t>
            </a:r>
            <a:endParaRPr sz="2400">
              <a:solidFill>
                <a:srgbClr val="065F7C"/>
              </a:solidFill>
              <a:latin typeface="Lato"/>
              <a:ea typeface="Lato"/>
              <a:cs typeface="Lato"/>
              <a:sym typeface="Lato"/>
            </a:endParaRPr>
          </a:p>
          <a:p>
            <a:pPr indent="0" lvl="0" marL="457200" marR="0" rtl="0" algn="l">
              <a:lnSpc>
                <a:spcPct val="150000"/>
              </a:lnSpc>
              <a:spcBef>
                <a:spcPts val="0"/>
              </a:spcBef>
              <a:spcAft>
                <a:spcPts val="0"/>
              </a:spcAft>
              <a:buNone/>
            </a:pPr>
            <a:r>
              <a:t/>
            </a:r>
            <a:endParaRPr sz="2400">
              <a:solidFill>
                <a:srgbClr val="065F7C"/>
              </a:solidFill>
              <a:latin typeface="Lato"/>
              <a:ea typeface="Lato"/>
              <a:cs typeface="Lato"/>
              <a:sym typeface="Lato"/>
            </a:endParaRPr>
          </a:p>
        </p:txBody>
      </p:sp>
      <p:sp>
        <p:nvSpPr>
          <p:cNvPr id="220" name="Google Shape;220;p27"/>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Liikuntalautakunta</a:t>
            </a:r>
            <a:endParaRPr>
              <a:solidFill>
                <a:srgbClr val="F18DA6"/>
              </a:solidFill>
              <a:latin typeface="Arial Narrow"/>
              <a:ea typeface="Arial Narrow"/>
              <a:cs typeface="Arial Narrow"/>
              <a:sym typeface="Arial Narrow"/>
            </a:endParaRPr>
          </a:p>
        </p:txBody>
      </p:sp>
      <p:sp>
        <p:nvSpPr>
          <p:cNvPr id="227" name="Google Shape;227;p28"/>
          <p:cNvSpPr txBox="1"/>
          <p:nvPr/>
        </p:nvSpPr>
        <p:spPr>
          <a:xfrm>
            <a:off x="611187" y="1773350"/>
            <a:ext cx="7772400" cy="4194300"/>
          </a:xfrm>
          <a:prstGeom prst="rect">
            <a:avLst/>
          </a:prstGeom>
          <a:noFill/>
          <a:ln>
            <a:noFill/>
          </a:ln>
        </p:spPr>
        <p:txBody>
          <a:bodyPr anchorCtr="0" anchor="t" bIns="45700" lIns="90000" spcFirstLastPara="1" rIns="91425" wrap="square" tIns="45700">
            <a:noAutofit/>
          </a:bodyPr>
          <a:lstStyle/>
          <a:p>
            <a:pPr indent="-368300" lvl="0" marL="457200" marR="0" rtl="0" algn="l">
              <a:lnSpc>
                <a:spcPct val="115000"/>
              </a:lnSpc>
              <a:spcBef>
                <a:spcPts val="0"/>
              </a:spcBef>
              <a:spcAft>
                <a:spcPts val="0"/>
              </a:spcAft>
              <a:buClr>
                <a:srgbClr val="065F7C"/>
              </a:buClr>
              <a:buSzPts val="2200"/>
              <a:buFont typeface="Lato"/>
              <a:buChar char="●"/>
            </a:pPr>
            <a:r>
              <a:rPr lang="en-US" sz="2200">
                <a:solidFill>
                  <a:srgbClr val="065F7C"/>
                </a:solidFill>
                <a:latin typeface="Lato"/>
                <a:ea typeface="Lato"/>
                <a:cs typeface="Lato"/>
                <a:sym typeface="Lato"/>
              </a:rPr>
              <a:t>Nimi vaihtelee paikkakunnittain</a:t>
            </a:r>
            <a:endParaRPr sz="2200">
              <a:solidFill>
                <a:srgbClr val="065F7C"/>
              </a:solidFill>
              <a:latin typeface="Lato"/>
              <a:ea typeface="Lato"/>
              <a:cs typeface="Lato"/>
              <a:sym typeface="Lato"/>
            </a:endParaRPr>
          </a:p>
          <a:p>
            <a:pPr indent="-368300" lvl="1" marL="914400" marR="0" rtl="0" algn="l">
              <a:lnSpc>
                <a:spcPct val="150000"/>
              </a:lnSpc>
              <a:spcBef>
                <a:spcPts val="0"/>
              </a:spcBef>
              <a:spcAft>
                <a:spcPts val="0"/>
              </a:spcAft>
              <a:buClr>
                <a:srgbClr val="065F7C"/>
              </a:buClr>
              <a:buSzPts val="2200"/>
              <a:buFont typeface="Lato"/>
              <a:buChar char="○"/>
            </a:pPr>
            <a:r>
              <a:rPr lang="en-US" sz="2200">
                <a:solidFill>
                  <a:srgbClr val="065F7C"/>
                </a:solidFill>
                <a:latin typeface="Lato"/>
                <a:ea typeface="Lato"/>
                <a:cs typeface="Lato"/>
                <a:sym typeface="Lato"/>
              </a:rPr>
              <a:t>Kulttuuri- ja liikuntalautakunta Lappeenrannassa</a:t>
            </a:r>
            <a:endParaRPr sz="2200">
              <a:solidFill>
                <a:srgbClr val="065F7C"/>
              </a:solidFill>
              <a:latin typeface="Lato"/>
              <a:ea typeface="Lato"/>
              <a:cs typeface="Lato"/>
              <a:sym typeface="Lato"/>
            </a:endParaRPr>
          </a:p>
          <a:p>
            <a:pPr indent="-368300" lvl="0" marL="457200" marR="0" rtl="0" algn="l">
              <a:lnSpc>
                <a:spcPct val="115000"/>
              </a:lnSpc>
              <a:spcBef>
                <a:spcPts val="0"/>
              </a:spcBef>
              <a:spcAft>
                <a:spcPts val="0"/>
              </a:spcAft>
              <a:buClr>
                <a:srgbClr val="065F7C"/>
              </a:buClr>
              <a:buSzPts val="2200"/>
              <a:buFont typeface="Lato"/>
              <a:buChar char="●"/>
            </a:pPr>
            <a:r>
              <a:rPr lang="en-US" sz="2200">
                <a:solidFill>
                  <a:srgbClr val="065F7C"/>
                </a:solidFill>
                <a:latin typeface="Lato"/>
                <a:ea typeface="Lato"/>
                <a:cs typeface="Lato"/>
                <a:sym typeface="Lato"/>
              </a:rPr>
              <a:t>Liikuntalautakunta päättää liikuntapaikkarakentamisen rahoituksesta</a:t>
            </a:r>
            <a:endParaRPr sz="2200">
              <a:solidFill>
                <a:srgbClr val="065F7C"/>
              </a:solidFill>
              <a:latin typeface="Lato"/>
              <a:ea typeface="Lato"/>
              <a:cs typeface="Lato"/>
              <a:sym typeface="Lato"/>
            </a:endParaRPr>
          </a:p>
          <a:p>
            <a:pPr indent="-368300" lvl="1" marL="914400" marR="0" rtl="0" algn="l">
              <a:lnSpc>
                <a:spcPct val="150000"/>
              </a:lnSpc>
              <a:spcBef>
                <a:spcPts val="0"/>
              </a:spcBef>
              <a:spcAft>
                <a:spcPts val="0"/>
              </a:spcAft>
              <a:buClr>
                <a:srgbClr val="065F7C"/>
              </a:buClr>
              <a:buSzPts val="2200"/>
              <a:buFont typeface="Lato"/>
              <a:buChar char="○"/>
            </a:pPr>
            <a:r>
              <a:rPr lang="en-US" sz="2200">
                <a:solidFill>
                  <a:srgbClr val="065F7C"/>
                </a:solidFill>
                <a:latin typeface="Lato"/>
                <a:ea typeface="Lato"/>
                <a:cs typeface="Lato"/>
                <a:sym typeface="Lato"/>
              </a:rPr>
              <a:t>Pl. ison hankkeet</a:t>
            </a:r>
            <a:endParaRPr sz="2200">
              <a:solidFill>
                <a:srgbClr val="065F7C"/>
              </a:solidFill>
              <a:latin typeface="Lato"/>
              <a:ea typeface="Lato"/>
              <a:cs typeface="Lato"/>
              <a:sym typeface="Lato"/>
            </a:endParaRPr>
          </a:p>
          <a:p>
            <a:pPr indent="-368300" lvl="0" marL="457200" marR="0" rtl="0" algn="l">
              <a:lnSpc>
                <a:spcPct val="150000"/>
              </a:lnSpc>
              <a:spcBef>
                <a:spcPts val="0"/>
              </a:spcBef>
              <a:spcAft>
                <a:spcPts val="0"/>
              </a:spcAft>
              <a:buClr>
                <a:srgbClr val="065F7C"/>
              </a:buClr>
              <a:buSzPts val="2200"/>
              <a:buFont typeface="Lato"/>
              <a:buChar char="●"/>
            </a:pPr>
            <a:r>
              <a:rPr lang="en-US" sz="2200">
                <a:solidFill>
                  <a:srgbClr val="065F7C"/>
                </a:solidFill>
                <a:latin typeface="Lato"/>
                <a:ea typeface="Lato"/>
                <a:cs typeface="Lato"/>
                <a:sym typeface="Lato"/>
              </a:rPr>
              <a:t>Budjetit tehdään syksyisin, valmistelut alkavat jo kesällä. </a:t>
            </a:r>
            <a:endParaRPr sz="2200">
              <a:solidFill>
                <a:srgbClr val="065F7C"/>
              </a:solidFill>
              <a:latin typeface="Lato"/>
              <a:ea typeface="Lato"/>
              <a:cs typeface="Lato"/>
              <a:sym typeface="Lato"/>
            </a:endParaRPr>
          </a:p>
          <a:p>
            <a:pPr indent="-368300" lvl="0" marL="457200" marR="0" rtl="0" algn="l">
              <a:lnSpc>
                <a:spcPct val="150000"/>
              </a:lnSpc>
              <a:spcBef>
                <a:spcPts val="0"/>
              </a:spcBef>
              <a:spcAft>
                <a:spcPts val="0"/>
              </a:spcAft>
              <a:buClr>
                <a:srgbClr val="065F7C"/>
              </a:buClr>
              <a:buSzPts val="2200"/>
              <a:buFont typeface="Lato"/>
              <a:buChar char="●"/>
            </a:pPr>
            <a:r>
              <a:rPr lang="en-US" sz="2200">
                <a:solidFill>
                  <a:srgbClr val="065F7C"/>
                </a:solidFill>
                <a:latin typeface="Lato"/>
                <a:ea typeface="Lato"/>
                <a:cs typeface="Lato"/>
                <a:sym typeface="Lato"/>
              </a:rPr>
              <a:t>Liikuntajohtaja keskeisessä roolissa.</a:t>
            </a:r>
            <a:endParaRPr sz="2200">
              <a:solidFill>
                <a:srgbClr val="065F7C"/>
              </a:solidFill>
              <a:latin typeface="Lato"/>
              <a:ea typeface="Lato"/>
              <a:cs typeface="Lato"/>
              <a:sym typeface="Lato"/>
            </a:endParaRPr>
          </a:p>
        </p:txBody>
      </p:sp>
      <p:sp>
        <p:nvSpPr>
          <p:cNvPr id="228" name="Google Shape;228;p28"/>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Päätösketju</a:t>
            </a:r>
            <a:endParaRPr>
              <a:solidFill>
                <a:srgbClr val="F18DA6"/>
              </a:solidFill>
              <a:latin typeface="Arial Narrow"/>
              <a:ea typeface="Arial Narrow"/>
              <a:cs typeface="Arial Narrow"/>
              <a:sym typeface="Arial Narrow"/>
            </a:endParaRPr>
          </a:p>
        </p:txBody>
      </p:sp>
      <p:sp>
        <p:nvSpPr>
          <p:cNvPr id="235" name="Google Shape;235;p29"/>
          <p:cNvSpPr txBox="1"/>
          <p:nvPr/>
        </p:nvSpPr>
        <p:spPr>
          <a:xfrm>
            <a:off x="552337" y="1954650"/>
            <a:ext cx="7772400" cy="4194300"/>
          </a:xfrm>
          <a:prstGeom prst="rect">
            <a:avLst/>
          </a:prstGeom>
          <a:noFill/>
          <a:ln>
            <a:noFill/>
          </a:ln>
        </p:spPr>
        <p:txBody>
          <a:bodyPr anchorCtr="0" anchor="t" bIns="45700" lIns="90000" spcFirstLastPara="1" rIns="91425" wrap="square" tIns="45700">
            <a:noAutofit/>
          </a:bodyPr>
          <a:lstStyle/>
          <a:p>
            <a:pPr indent="-290512" lvl="0" marL="341312" marR="0" rtl="0" algn="l">
              <a:lnSpc>
                <a:spcPct val="10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Liikuntajohtaja esittää lautakunnalle seuraavan vuoden investointikohteet</a:t>
            </a:r>
            <a:endParaRPr sz="2400">
              <a:solidFill>
                <a:srgbClr val="065F7C"/>
              </a:solidFill>
              <a:latin typeface="Lato"/>
              <a:ea typeface="Lato"/>
              <a:cs typeface="Lato"/>
              <a:sym typeface="Lato"/>
            </a:endParaRPr>
          </a:p>
          <a:p>
            <a:pPr indent="-290512" lvl="0" marL="341312" marR="0" rtl="0" algn="l">
              <a:lnSpc>
                <a:spcPct val="10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Lautakunta esittää asian kunnanhallitukselle</a:t>
            </a:r>
            <a:endParaRPr sz="2400">
              <a:solidFill>
                <a:srgbClr val="065F7C"/>
              </a:solidFill>
              <a:latin typeface="Lato"/>
              <a:ea typeface="Lato"/>
              <a:cs typeface="Lato"/>
              <a:sym typeface="Lato"/>
            </a:endParaRPr>
          </a:p>
          <a:p>
            <a:pPr indent="-290512" lvl="0" marL="341312" marR="0" rtl="0" algn="l">
              <a:lnSpc>
                <a:spcPct val="10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Asia etenee kunnanvaltuustoon</a:t>
            </a:r>
            <a:endParaRPr sz="2400">
              <a:solidFill>
                <a:srgbClr val="065F7C"/>
              </a:solidFill>
              <a:latin typeface="Lato"/>
              <a:ea typeface="Lato"/>
              <a:cs typeface="Lato"/>
              <a:sym typeface="Lato"/>
            </a:endParaRPr>
          </a:p>
          <a:p>
            <a:pPr indent="0" lvl="0" marL="0" marR="0" rtl="0" algn="l">
              <a:lnSpc>
                <a:spcPct val="100000"/>
              </a:lnSpc>
              <a:spcBef>
                <a:spcPts val="0"/>
              </a:spcBef>
              <a:spcAft>
                <a:spcPts val="0"/>
              </a:spcAft>
              <a:buNone/>
            </a:pPr>
            <a:r>
              <a:t/>
            </a:r>
            <a:endParaRPr sz="2400">
              <a:solidFill>
                <a:srgbClr val="4576AE"/>
              </a:solidFill>
              <a:latin typeface="Lato"/>
              <a:ea typeface="Lato"/>
              <a:cs typeface="Lato"/>
              <a:sym typeface="Lato"/>
            </a:endParaRPr>
          </a:p>
          <a:p>
            <a:pPr indent="0" lvl="0" marL="0" marR="0" rtl="0" algn="ctr">
              <a:lnSpc>
                <a:spcPct val="100000"/>
              </a:lnSpc>
              <a:spcBef>
                <a:spcPts val="0"/>
              </a:spcBef>
              <a:spcAft>
                <a:spcPts val="0"/>
              </a:spcAft>
              <a:buNone/>
            </a:pPr>
            <a:r>
              <a:rPr lang="en-US" sz="2400">
                <a:solidFill>
                  <a:srgbClr val="065F7C"/>
                </a:solidFill>
                <a:latin typeface="Lato"/>
                <a:ea typeface="Lato"/>
                <a:cs typeface="Lato"/>
                <a:sym typeface="Lato"/>
              </a:rPr>
              <a:t>“Jos asiat eivät tunnu etenevän, niin myötämieliset valtuutetut yli puoluerajojen voisi saada tekemään hyvin valmistellun valtuustoaloitteen.”</a:t>
            </a:r>
            <a:endParaRPr sz="2400">
              <a:solidFill>
                <a:srgbClr val="065F7C"/>
              </a:solidFill>
              <a:latin typeface="Lato"/>
              <a:ea typeface="Lato"/>
              <a:cs typeface="Lato"/>
              <a:sym typeface="Lato"/>
            </a:endParaRPr>
          </a:p>
        </p:txBody>
      </p:sp>
      <p:sp>
        <p:nvSpPr>
          <p:cNvPr id="236" name="Google Shape;236;p29"/>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Workshop</a:t>
            </a:r>
            <a:endParaRPr>
              <a:solidFill>
                <a:srgbClr val="F18DA6"/>
              </a:solidFill>
              <a:latin typeface="Arial Narrow"/>
              <a:ea typeface="Arial Narrow"/>
              <a:cs typeface="Arial Narrow"/>
              <a:sym typeface="Arial Narrow"/>
            </a:endParaRPr>
          </a:p>
        </p:txBody>
      </p:sp>
      <p:sp>
        <p:nvSpPr>
          <p:cNvPr id="243" name="Google Shape;243;p30"/>
          <p:cNvSpPr txBox="1"/>
          <p:nvPr/>
        </p:nvSpPr>
        <p:spPr>
          <a:xfrm>
            <a:off x="611187" y="1954650"/>
            <a:ext cx="7772400" cy="4194300"/>
          </a:xfrm>
          <a:prstGeom prst="rect">
            <a:avLst/>
          </a:prstGeom>
          <a:noFill/>
          <a:ln>
            <a:noFill/>
          </a:ln>
        </p:spPr>
        <p:txBody>
          <a:bodyPr anchorCtr="0" anchor="t" bIns="45700" lIns="90000" spcFirstLastPara="1" rIns="91425" wrap="square" tIns="45700">
            <a:noAutofit/>
          </a:bodyPr>
          <a:lstStyle/>
          <a:p>
            <a:pPr indent="-341312" lvl="0" marL="341312" marR="0" rtl="0" algn="l">
              <a:lnSpc>
                <a:spcPct val="100000"/>
              </a:lnSpc>
              <a:spcBef>
                <a:spcPts val="0"/>
              </a:spcBef>
              <a:spcAft>
                <a:spcPts val="0"/>
              </a:spcAft>
              <a:buClr>
                <a:srgbClr val="065F7C"/>
              </a:buClr>
              <a:buSzPts val="3200"/>
              <a:buFont typeface="Lato"/>
              <a:buChar char="•"/>
            </a:pPr>
            <a:r>
              <a:rPr lang="en-US" sz="3200">
                <a:solidFill>
                  <a:srgbClr val="065F7C"/>
                </a:solidFill>
                <a:latin typeface="Lato"/>
                <a:ea typeface="Lato"/>
                <a:cs typeface="Lato"/>
                <a:sym typeface="Lato"/>
              </a:rPr>
              <a:t>Jakautuminen pienryhmiin</a:t>
            </a:r>
            <a:endParaRPr sz="3200">
              <a:solidFill>
                <a:srgbClr val="065F7C"/>
              </a:solidFill>
              <a:latin typeface="Lato"/>
              <a:ea typeface="Lato"/>
              <a:cs typeface="Lato"/>
              <a:sym typeface="Lato"/>
            </a:endParaRPr>
          </a:p>
          <a:p>
            <a:pPr indent="-341312" lvl="0" marL="341312" marR="0" rtl="0" algn="l">
              <a:lnSpc>
                <a:spcPct val="100000"/>
              </a:lnSpc>
              <a:spcBef>
                <a:spcPts val="0"/>
              </a:spcBef>
              <a:spcAft>
                <a:spcPts val="0"/>
              </a:spcAft>
              <a:buClr>
                <a:srgbClr val="065F7C"/>
              </a:buClr>
              <a:buSzPts val="3200"/>
              <a:buFont typeface="Lato"/>
              <a:buChar char="•"/>
            </a:pPr>
            <a:r>
              <a:rPr lang="en-US" sz="3200">
                <a:solidFill>
                  <a:srgbClr val="065F7C"/>
                </a:solidFill>
                <a:latin typeface="Lato"/>
                <a:ea typeface="Lato"/>
                <a:cs typeface="Lato"/>
                <a:sym typeface="Lato"/>
              </a:rPr>
              <a:t>Ryhmässä</a:t>
            </a:r>
            <a:endParaRPr sz="3200">
              <a:solidFill>
                <a:srgbClr val="065F7C"/>
              </a:solidFill>
              <a:latin typeface="Lato"/>
              <a:ea typeface="Lato"/>
              <a:cs typeface="Lato"/>
              <a:sym typeface="Lato"/>
            </a:endParaRPr>
          </a:p>
          <a:p>
            <a:pPr indent="-381000" lvl="1" marL="914400" marR="0" rtl="0" algn="l">
              <a:lnSpc>
                <a:spcPct val="10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Valitkaa paikkakunta keskuudestanne</a:t>
            </a:r>
            <a:endParaRPr sz="2400">
              <a:solidFill>
                <a:srgbClr val="065F7C"/>
              </a:solidFill>
              <a:latin typeface="Lato"/>
              <a:ea typeface="Lato"/>
              <a:cs typeface="Lato"/>
              <a:sym typeface="Lato"/>
            </a:endParaRPr>
          </a:p>
          <a:p>
            <a:pPr indent="-381000" lvl="1" marL="914400" marR="0" rtl="0" algn="l">
              <a:lnSpc>
                <a:spcPct val="10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Miettikää paikka ja lajit opiskelijoita hyödyntävään liikuntapaikkaan</a:t>
            </a:r>
            <a:endParaRPr sz="2400">
              <a:solidFill>
                <a:srgbClr val="065F7C"/>
              </a:solidFill>
              <a:latin typeface="Lato"/>
              <a:ea typeface="Lato"/>
              <a:cs typeface="Lato"/>
              <a:sym typeface="Lato"/>
            </a:endParaRPr>
          </a:p>
          <a:p>
            <a:pPr indent="-381000" lvl="1" marL="914400" marR="0" rtl="0" algn="l">
              <a:lnSpc>
                <a:spcPct val="10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Miettikää argumentit liikuntapaikan puolesta</a:t>
            </a:r>
            <a:endParaRPr sz="2400">
              <a:solidFill>
                <a:srgbClr val="065F7C"/>
              </a:solidFill>
              <a:latin typeface="Lato"/>
              <a:ea typeface="Lato"/>
              <a:cs typeface="Lato"/>
              <a:sym typeface="Lato"/>
            </a:endParaRPr>
          </a:p>
          <a:p>
            <a:pPr indent="-381000" lvl="1" marL="914400" marR="0" rtl="0" algn="l">
              <a:lnSpc>
                <a:spcPct val="100000"/>
              </a:lnSpc>
              <a:spcBef>
                <a:spcPts val="0"/>
              </a:spcBef>
              <a:spcAft>
                <a:spcPts val="0"/>
              </a:spcAft>
              <a:buClr>
                <a:srgbClr val="065F7C"/>
              </a:buClr>
              <a:buSzPts val="2400"/>
              <a:buFont typeface="Lato"/>
              <a:buChar char="○"/>
            </a:pPr>
            <a:r>
              <a:rPr lang="en-US" sz="2400">
                <a:solidFill>
                  <a:srgbClr val="065F7C"/>
                </a:solidFill>
                <a:latin typeface="Lato"/>
                <a:ea typeface="Lato"/>
                <a:cs typeface="Lato"/>
                <a:sym typeface="Lato"/>
              </a:rPr>
              <a:t>Menkää tapaamaan “liikuntatoimenjohtajaa” ja esitelkää asianne</a:t>
            </a:r>
            <a:endParaRPr sz="2400">
              <a:solidFill>
                <a:srgbClr val="065F7C"/>
              </a:solidFill>
              <a:latin typeface="Lato"/>
              <a:ea typeface="Lato"/>
              <a:cs typeface="Lato"/>
              <a:sym typeface="Lato"/>
            </a:endParaRPr>
          </a:p>
          <a:p>
            <a:pPr indent="0" lvl="0" marL="0" marR="0" rtl="0" algn="l">
              <a:lnSpc>
                <a:spcPct val="100000"/>
              </a:lnSpc>
              <a:spcBef>
                <a:spcPts val="0"/>
              </a:spcBef>
              <a:spcAft>
                <a:spcPts val="0"/>
              </a:spcAft>
              <a:buNone/>
            </a:pPr>
            <a:r>
              <a:t/>
            </a:r>
            <a:endParaRPr b="0" i="0" sz="3200" u="none">
              <a:solidFill>
                <a:srgbClr val="4576AE"/>
              </a:solidFill>
              <a:latin typeface="Arial Narrow"/>
              <a:ea typeface="Arial Narrow"/>
              <a:cs typeface="Arial Narrow"/>
              <a:sym typeface="Arial Narrow"/>
            </a:endParaRPr>
          </a:p>
        </p:txBody>
      </p:sp>
      <p:sp>
        <p:nvSpPr>
          <p:cNvPr id="244" name="Google Shape;244;p30"/>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sp>
        <p:nvSpPr>
          <p:cNvPr id="249" name="Google Shape;249;p31"/>
          <p:cNvSpPr txBox="1"/>
          <p:nvPr/>
        </p:nvSpPr>
        <p:spPr>
          <a:xfrm>
            <a:off x="818700" y="1467150"/>
            <a:ext cx="75066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i="0" lang="en-US" sz="4400" u="none">
                <a:solidFill>
                  <a:srgbClr val="F18DA6"/>
                </a:solidFill>
                <a:latin typeface="Lato Black"/>
                <a:ea typeface="Lato Black"/>
                <a:cs typeface="Lato Black"/>
                <a:sym typeface="Lato Black"/>
              </a:rPr>
              <a:t>OLL = ME KAIKKI</a:t>
            </a:r>
            <a:br>
              <a:rPr b="1" i="0" lang="en-US" sz="4400" u="none">
                <a:solidFill>
                  <a:srgbClr val="4576AE"/>
                </a:solidFill>
                <a:latin typeface="Arial Narrow"/>
                <a:ea typeface="Arial Narrow"/>
                <a:cs typeface="Arial Narrow"/>
                <a:sym typeface="Arial Narrow"/>
              </a:rPr>
            </a:br>
            <a:endParaRPr>
              <a:latin typeface="Arial Narrow"/>
              <a:ea typeface="Arial Narrow"/>
              <a:cs typeface="Arial Narrow"/>
              <a:sym typeface="Arial Narrow"/>
            </a:endParaRPr>
          </a:p>
        </p:txBody>
      </p:sp>
      <p:sp>
        <p:nvSpPr>
          <p:cNvPr id="250" name="Google Shape;250;p31"/>
          <p:cNvSpPr txBox="1"/>
          <p:nvPr/>
        </p:nvSpPr>
        <p:spPr>
          <a:xfrm>
            <a:off x="818700" y="2449600"/>
            <a:ext cx="7506600" cy="118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Arial Narrow"/>
              <a:buNone/>
            </a:pPr>
            <a:r>
              <a:rPr i="0" lang="en-US" sz="3200" u="none">
                <a:solidFill>
                  <a:srgbClr val="C8BC15"/>
                </a:solidFill>
                <a:latin typeface="Lato"/>
                <a:ea typeface="Lato"/>
                <a:cs typeface="Lato"/>
                <a:sym typeface="Lato"/>
              </a:rPr>
              <a:t>Menestystä tärkeään työhönne!</a:t>
            </a:r>
            <a:endParaRPr sz="1800">
              <a:solidFill>
                <a:srgbClr val="065F7C"/>
              </a:solidFill>
              <a:latin typeface="Lato"/>
              <a:ea typeface="Lato"/>
              <a:cs typeface="Lato"/>
              <a:sym typeface="Lato"/>
            </a:endParaRPr>
          </a:p>
        </p:txBody>
      </p:sp>
      <p:sp>
        <p:nvSpPr>
          <p:cNvPr id="251" name="Google Shape;251;p31"/>
          <p:cNvSpPr txBox="1"/>
          <p:nvPr/>
        </p:nvSpPr>
        <p:spPr>
          <a:xfrm>
            <a:off x="6553200" y="6245225"/>
            <a:ext cx="2133600" cy="47625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252" name="Google Shape;252;p31"/>
          <p:cNvSpPr txBox="1"/>
          <p:nvPr/>
        </p:nvSpPr>
        <p:spPr>
          <a:xfrm>
            <a:off x="4317125" y="3510725"/>
            <a:ext cx="3837300" cy="2734500"/>
          </a:xfrm>
          <a:prstGeom prst="rect">
            <a:avLst/>
          </a:prstGeom>
          <a:noFill/>
          <a:ln>
            <a:noFill/>
          </a:ln>
        </p:spPr>
        <p:txBody>
          <a:bodyPr anchorCtr="0" anchor="t" bIns="91425" lIns="91425" spcFirstLastPara="1" rIns="91425" wrap="square" tIns="91425">
            <a:noAutofit/>
          </a:bodyPr>
          <a:lstStyle/>
          <a:p>
            <a:pPr indent="0" lvl="0" marL="0" rtl="0" algn="l">
              <a:spcBef>
                <a:spcPts val="800"/>
              </a:spcBef>
              <a:spcAft>
                <a:spcPts val="0"/>
              </a:spcAft>
              <a:buClr>
                <a:srgbClr val="4576AE"/>
              </a:buClr>
              <a:buFont typeface="Arial Narrow"/>
              <a:buNone/>
            </a:pPr>
            <a:r>
              <a:rPr b="1" lang="en-US" sz="2200">
                <a:solidFill>
                  <a:srgbClr val="065F7C"/>
                </a:solidFill>
                <a:latin typeface="Arial Narrow"/>
                <a:ea typeface="Arial Narrow"/>
                <a:cs typeface="Arial Narrow"/>
                <a:sym typeface="Arial Narrow"/>
              </a:rPr>
              <a:t>Opiskelijoiden Liikuntaliitto - OLL</a:t>
            </a:r>
            <a:endParaRPr sz="2200">
              <a:solidFill>
                <a:srgbClr val="065F7C"/>
              </a:solidFill>
            </a:endParaRPr>
          </a:p>
          <a:p>
            <a:pPr indent="0" lvl="0" marL="0" rtl="0" algn="l">
              <a:spcBef>
                <a:spcPts val="800"/>
              </a:spcBef>
              <a:spcAft>
                <a:spcPts val="0"/>
              </a:spcAft>
              <a:buClr>
                <a:srgbClr val="4576AE"/>
              </a:buClr>
              <a:buFont typeface="Arial Narrow"/>
              <a:buNone/>
            </a:pPr>
            <a:r>
              <a:rPr b="1" lang="en-US" sz="2200">
                <a:solidFill>
                  <a:srgbClr val="065F7C"/>
                </a:solidFill>
                <a:latin typeface="Arial Narrow"/>
                <a:ea typeface="Arial Narrow"/>
                <a:cs typeface="Arial Narrow"/>
                <a:sym typeface="Arial Narrow"/>
              </a:rPr>
              <a:t>@Liikuntaliitto #liikuntaliitto</a:t>
            </a:r>
            <a:endParaRPr sz="2200">
              <a:solidFill>
                <a:srgbClr val="065F7C"/>
              </a:solidFill>
            </a:endParaRPr>
          </a:p>
          <a:p>
            <a:pPr indent="0" lvl="0" marL="0" rtl="0" algn="l">
              <a:spcBef>
                <a:spcPts val="800"/>
              </a:spcBef>
              <a:spcAft>
                <a:spcPts val="0"/>
              </a:spcAft>
              <a:buNone/>
            </a:pPr>
            <a:r>
              <a:rPr b="1" lang="en-US" sz="2200">
                <a:solidFill>
                  <a:srgbClr val="065F7C"/>
                </a:solidFill>
                <a:latin typeface="Arial Narrow"/>
                <a:ea typeface="Arial Narrow"/>
                <a:cs typeface="Arial Narrow"/>
                <a:sym typeface="Arial Narrow"/>
              </a:rPr>
              <a:t>@Liikuntaliitto #opiskelijaliikunta</a:t>
            </a:r>
            <a:endParaRPr b="1" sz="2200">
              <a:solidFill>
                <a:srgbClr val="065F7C"/>
              </a:solidFill>
              <a:latin typeface="Arial Narrow"/>
              <a:ea typeface="Arial Narrow"/>
              <a:cs typeface="Arial Narrow"/>
              <a:sym typeface="Arial Narrow"/>
            </a:endParaRPr>
          </a:p>
          <a:p>
            <a:pPr indent="0" lvl="0" marL="0" rtl="0" algn="l">
              <a:spcBef>
                <a:spcPts val="800"/>
              </a:spcBef>
              <a:spcAft>
                <a:spcPts val="0"/>
              </a:spcAft>
              <a:buClr>
                <a:srgbClr val="4576AE"/>
              </a:buClr>
              <a:buFont typeface="Arial Narrow"/>
              <a:buNone/>
            </a:pPr>
            <a:r>
              <a:rPr b="1" lang="en-US" sz="2200" u="sng">
                <a:solidFill>
                  <a:srgbClr val="065F7C"/>
                </a:solidFill>
                <a:latin typeface="Arial Narrow"/>
                <a:ea typeface="Arial Narrow"/>
                <a:cs typeface="Arial Narrow"/>
                <a:sym typeface="Arial Narrow"/>
                <a:hlinkClick r:id="rId4">
                  <a:extLst>
                    <a:ext uri="{A12FA001-AC4F-418D-AE19-62706E023703}">
                      <ahyp:hlinkClr val="tx"/>
                    </a:ext>
                  </a:extLst>
                </a:hlinkClick>
              </a:rPr>
              <a:t>www.oll.fi</a:t>
            </a:r>
            <a:endParaRPr b="1" sz="2200">
              <a:solidFill>
                <a:srgbClr val="065F7C"/>
              </a:solidFill>
              <a:latin typeface="Arial Narrow"/>
              <a:ea typeface="Arial Narrow"/>
              <a:cs typeface="Arial Narrow"/>
              <a:sym typeface="Arial Narrow"/>
            </a:endParaRPr>
          </a:p>
          <a:p>
            <a:pPr indent="0" lvl="0" marL="0" rtl="0" algn="l">
              <a:spcBef>
                <a:spcPts val="800"/>
              </a:spcBef>
              <a:spcAft>
                <a:spcPts val="0"/>
              </a:spcAft>
              <a:buClr>
                <a:srgbClr val="4576AE"/>
              </a:buClr>
              <a:buFont typeface="Arial Narrow"/>
              <a:buNone/>
            </a:pPr>
            <a:r>
              <a:rPr b="1" lang="en-US" sz="2200" u="sng">
                <a:solidFill>
                  <a:srgbClr val="065F7C"/>
                </a:solidFill>
                <a:latin typeface="Arial Narrow"/>
                <a:ea typeface="Arial Narrow"/>
                <a:cs typeface="Arial Narrow"/>
                <a:sym typeface="Arial Narrow"/>
                <a:hlinkClick r:id="rId5">
                  <a:extLst>
                    <a:ext uri="{A12FA001-AC4F-418D-AE19-62706E023703}">
                      <ahyp:hlinkClr val="tx"/>
                    </a:ext>
                  </a:extLst>
                </a:hlinkClick>
              </a:rPr>
              <a:t>Korkeakoululiikunnan tietopankki</a:t>
            </a:r>
            <a:r>
              <a:rPr b="1" lang="en-US" sz="2200">
                <a:solidFill>
                  <a:srgbClr val="065F7C"/>
                </a:solidFill>
                <a:latin typeface="Arial Narrow"/>
                <a:ea typeface="Arial Narrow"/>
                <a:cs typeface="Arial Narrow"/>
                <a:sym typeface="Arial Narrow"/>
              </a:rPr>
              <a:t> </a:t>
            </a:r>
            <a:r>
              <a:rPr b="1" lang="en-US" sz="1200">
                <a:solidFill>
                  <a:srgbClr val="065F7C"/>
                </a:solidFill>
                <a:latin typeface="Arial Narrow"/>
                <a:ea typeface="Arial Narrow"/>
                <a:cs typeface="Arial Narrow"/>
                <a:sym typeface="Arial Narrow"/>
              </a:rPr>
              <a:t>(salasana OLL2019)</a:t>
            </a:r>
            <a:endParaRPr b="1" sz="1200">
              <a:solidFill>
                <a:srgbClr val="065F7C"/>
              </a:solidFill>
              <a:latin typeface="Arial Narrow"/>
              <a:ea typeface="Arial Narrow"/>
              <a:cs typeface="Arial Narrow"/>
              <a:sym typeface="Arial Narrow"/>
            </a:endParaRPr>
          </a:p>
          <a:p>
            <a:pPr indent="0" lvl="0" marL="0" rtl="0" algn="l">
              <a:spcBef>
                <a:spcPts val="800"/>
              </a:spcBef>
              <a:spcAft>
                <a:spcPts val="0"/>
              </a:spcAft>
              <a:buClr>
                <a:srgbClr val="4576AE"/>
              </a:buClr>
              <a:buFont typeface="Arial Narrow"/>
              <a:buNone/>
            </a:pPr>
            <a:r>
              <a:t/>
            </a:r>
            <a:endParaRPr b="1" sz="2200">
              <a:solidFill>
                <a:srgbClr val="065F7C"/>
              </a:solidFill>
              <a:latin typeface="Arial Narrow"/>
              <a:ea typeface="Arial Narrow"/>
              <a:cs typeface="Arial Narrow"/>
              <a:sym typeface="Arial Narrow"/>
            </a:endParaRPr>
          </a:p>
        </p:txBody>
      </p:sp>
      <p:pic>
        <p:nvPicPr>
          <p:cNvPr id="253" name="Google Shape;253;p31"/>
          <p:cNvPicPr preferRelativeResize="0"/>
          <p:nvPr/>
        </p:nvPicPr>
        <p:blipFill>
          <a:blip r:embed="rId6">
            <a:alphaModFix/>
          </a:blip>
          <a:stretch>
            <a:fillRect/>
          </a:stretch>
        </p:blipFill>
        <p:spPr>
          <a:xfrm>
            <a:off x="3866625" y="3723375"/>
            <a:ext cx="293700" cy="1205723"/>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Ulkoliikuntapaikan esittely</a:t>
            </a:r>
            <a:endParaRPr>
              <a:solidFill>
                <a:srgbClr val="F18DA6"/>
              </a:solidFill>
              <a:latin typeface="Arial Narrow"/>
              <a:ea typeface="Arial Narrow"/>
              <a:cs typeface="Arial Narrow"/>
              <a:sym typeface="Arial Narrow"/>
            </a:endParaRPr>
          </a:p>
        </p:txBody>
      </p:sp>
      <p:sp>
        <p:nvSpPr>
          <p:cNvPr id="102" name="Google Shape;102;p14"/>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
        <p:nvSpPr>
          <p:cNvPr id="103" name="Google Shape;103;p14"/>
          <p:cNvSpPr txBox="1"/>
          <p:nvPr/>
        </p:nvSpPr>
        <p:spPr>
          <a:xfrm>
            <a:off x="559900" y="1561525"/>
            <a:ext cx="7646400" cy="4619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Lappeenrannan kaupungin ulkoliikuntapaikka </a:t>
            </a:r>
            <a:endParaRPr sz="1800">
              <a:solidFill>
                <a:srgbClr val="065F7C"/>
              </a:solidFill>
              <a:latin typeface="Lato"/>
              <a:ea typeface="Lato"/>
              <a:cs typeface="Lato"/>
              <a:sym typeface="Lato"/>
            </a:endParaRPr>
          </a:p>
          <a:p>
            <a:pPr indent="-342900" lvl="0" marL="4572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Aivan LUTin Lappeenrannan kampuksen ja Saimaan Ammattikorkeakoulun vieressä</a:t>
            </a:r>
            <a:endParaRPr sz="1800">
              <a:solidFill>
                <a:srgbClr val="065F7C"/>
              </a:solidFill>
              <a:latin typeface="Lato"/>
              <a:ea typeface="Lato"/>
              <a:cs typeface="Lato"/>
              <a:sym typeface="Lato"/>
            </a:endParaRPr>
          </a:p>
          <a:p>
            <a:pPr indent="-342900" lvl="0" marL="4572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LOAS laittoi idean alulle ja lahjoitti rakentamiseen 100 000€</a:t>
            </a:r>
            <a:endParaRPr sz="1800">
              <a:solidFill>
                <a:srgbClr val="065F7C"/>
              </a:solidFill>
              <a:latin typeface="Lato"/>
              <a:ea typeface="Lato"/>
              <a:cs typeface="Lato"/>
              <a:sym typeface="Lato"/>
            </a:endParaRPr>
          </a:p>
          <a:p>
            <a:pPr indent="-342900" lvl="0" marL="4572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Lappeenrannan kaupunki vastaa kunnossapidosta ja vaara-vastuista </a:t>
            </a:r>
            <a:endParaRPr sz="1800">
              <a:solidFill>
                <a:srgbClr val="065F7C"/>
              </a:solidFill>
              <a:latin typeface="Lato"/>
              <a:ea typeface="Lato"/>
              <a:cs typeface="Lato"/>
              <a:sym typeface="Lato"/>
            </a:endParaRPr>
          </a:p>
          <a:p>
            <a:pPr indent="-342900" lvl="0" marL="4572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Osa laajempaa paikallista kokonaisuutta opiskelijoiden hyvinvoinnin ja liikunnan lisäämiseksi</a:t>
            </a:r>
            <a:endParaRPr sz="1800">
              <a:solidFill>
                <a:srgbClr val="065F7C"/>
              </a:solidFill>
              <a:latin typeface="Lato"/>
              <a:ea typeface="Lato"/>
              <a:cs typeface="Lato"/>
              <a:sym typeface="Lato"/>
            </a:endParaRPr>
          </a:p>
          <a:p>
            <a:pPr indent="-342900" lvl="1" marL="9144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Kyykkäkenttä</a:t>
            </a:r>
            <a:endParaRPr sz="1800">
              <a:solidFill>
                <a:srgbClr val="065F7C"/>
              </a:solidFill>
              <a:latin typeface="Lato"/>
              <a:ea typeface="Lato"/>
              <a:cs typeface="Lato"/>
              <a:sym typeface="Lato"/>
            </a:endParaRPr>
          </a:p>
          <a:p>
            <a:pPr indent="-342900" lvl="1" marL="9144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Pyörähuoltopisteet</a:t>
            </a:r>
            <a:endParaRPr sz="1800">
              <a:solidFill>
                <a:srgbClr val="065F7C"/>
              </a:solidFill>
              <a:latin typeface="Lato"/>
              <a:ea typeface="Lato"/>
              <a:cs typeface="Lato"/>
              <a:sym typeface="Lato"/>
            </a:endParaRPr>
          </a:p>
          <a:p>
            <a:pPr indent="-342900" lvl="1" marL="9144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Kaupunkipyörät</a:t>
            </a:r>
            <a:endParaRPr sz="1800">
              <a:solidFill>
                <a:srgbClr val="065F7C"/>
              </a:solidFill>
              <a:latin typeface="Lato"/>
              <a:ea typeface="Lato"/>
              <a:cs typeface="Lato"/>
              <a:sym typeface="Lato"/>
            </a:endParaRPr>
          </a:p>
          <a:p>
            <a:pPr indent="-342900" lvl="1" marL="914400" rtl="0" algn="l">
              <a:lnSpc>
                <a:spcPct val="150000"/>
              </a:lnSpc>
              <a:spcBef>
                <a:spcPts val="0"/>
              </a:spcBef>
              <a:spcAft>
                <a:spcPts val="0"/>
              </a:spcAft>
              <a:buClr>
                <a:srgbClr val="065F7C"/>
              </a:buClr>
              <a:buSzPts val="1800"/>
              <a:buFont typeface="Lato"/>
              <a:buChar char="○"/>
            </a:pPr>
            <a:r>
              <a:rPr lang="en-US" sz="1800">
                <a:solidFill>
                  <a:srgbClr val="065F7C"/>
                </a:solidFill>
                <a:latin typeface="Lato"/>
                <a:ea typeface="Lato"/>
                <a:cs typeface="Lato"/>
                <a:sym typeface="Lato"/>
              </a:rPr>
              <a:t>Frisbeegolfrata</a:t>
            </a:r>
            <a:endParaRPr sz="1800">
              <a:solidFill>
                <a:srgbClr val="065F7C"/>
              </a:solidFill>
              <a:latin typeface="Lato"/>
              <a:ea typeface="Lato"/>
              <a:cs typeface="Lato"/>
              <a:sym typeface="Lato"/>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nvSpPr>
        <p:spPr>
          <a:xfrm>
            <a:off x="611175" y="382600"/>
            <a:ext cx="6802800" cy="117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576AE"/>
              </a:buClr>
              <a:buFont typeface="Questrial"/>
              <a:buNone/>
            </a:pPr>
            <a:r>
              <a:rPr lang="en-US" sz="3000">
                <a:solidFill>
                  <a:srgbClr val="F18DA6"/>
                </a:solidFill>
                <a:latin typeface="Lato Black"/>
                <a:ea typeface="Lato Black"/>
                <a:cs typeface="Lato Black"/>
                <a:sym typeface="Lato Black"/>
              </a:rPr>
              <a:t>Ulkoliikuntapaikan sijainti</a:t>
            </a:r>
            <a:endParaRPr>
              <a:solidFill>
                <a:srgbClr val="F18DA6"/>
              </a:solidFill>
              <a:latin typeface="Arial Narrow"/>
              <a:ea typeface="Arial Narrow"/>
              <a:cs typeface="Arial Narrow"/>
              <a:sym typeface="Arial Narrow"/>
            </a:endParaRPr>
          </a:p>
        </p:txBody>
      </p:sp>
      <p:sp>
        <p:nvSpPr>
          <p:cNvPr id="110" name="Google Shape;110;p15"/>
          <p:cNvSpPr txBox="1"/>
          <p:nvPr/>
        </p:nvSpPr>
        <p:spPr>
          <a:xfrm>
            <a:off x="611187" y="1954650"/>
            <a:ext cx="7772400" cy="4194300"/>
          </a:xfrm>
          <a:prstGeom prst="rect">
            <a:avLst/>
          </a:prstGeom>
          <a:noFill/>
          <a:ln>
            <a:noFill/>
          </a:ln>
        </p:spPr>
        <p:txBody>
          <a:bodyPr anchorCtr="0" anchor="t" bIns="45700" lIns="90000" spcFirstLastPara="1" rIns="91425" wrap="square" tIns="45700">
            <a:noAutofit/>
          </a:bodyPr>
          <a:lstStyle/>
          <a:p>
            <a:pPr indent="-341312" lvl="0" marL="341312" marR="0" rtl="0" algn="l">
              <a:lnSpc>
                <a:spcPct val="100000"/>
              </a:lnSpc>
              <a:spcBef>
                <a:spcPts val="0"/>
              </a:spcBef>
              <a:spcAft>
                <a:spcPts val="0"/>
              </a:spcAft>
              <a:buClr>
                <a:srgbClr val="000000"/>
              </a:buClr>
              <a:buSzPts val="3200"/>
              <a:buFont typeface="Arial Narrow"/>
              <a:buChar char="•"/>
            </a:pPr>
            <a:r>
              <a:rPr lang="en-US" sz="3200">
                <a:latin typeface="Arial Narrow"/>
                <a:ea typeface="Arial Narrow"/>
                <a:cs typeface="Arial Narrow"/>
                <a:sym typeface="Arial Narrow"/>
              </a:rPr>
              <a:t>Kuvia tähän ja seuraavaan diaan?</a:t>
            </a:r>
            <a:endParaRPr b="0" i="0" sz="3200" u="none">
              <a:latin typeface="Arial Narrow"/>
              <a:ea typeface="Arial Narrow"/>
              <a:cs typeface="Arial Narrow"/>
              <a:sym typeface="Arial Narrow"/>
            </a:endParaRPr>
          </a:p>
          <a:p>
            <a:pPr indent="0" lvl="0" marL="0" marR="0" rtl="0" algn="l">
              <a:lnSpc>
                <a:spcPct val="100000"/>
              </a:lnSpc>
              <a:spcBef>
                <a:spcPts val="0"/>
              </a:spcBef>
              <a:spcAft>
                <a:spcPts val="0"/>
              </a:spcAft>
              <a:buNone/>
            </a:pPr>
            <a:r>
              <a:t/>
            </a:r>
            <a:endParaRPr b="0" i="0" sz="3200" u="none">
              <a:solidFill>
                <a:srgbClr val="4576AE"/>
              </a:solidFill>
              <a:latin typeface="Arial Narrow"/>
              <a:ea typeface="Arial Narrow"/>
              <a:cs typeface="Arial Narrow"/>
              <a:sym typeface="Arial Narrow"/>
            </a:endParaRPr>
          </a:p>
        </p:txBody>
      </p:sp>
      <p:sp>
        <p:nvSpPr>
          <p:cNvPr id="111" name="Google Shape;111;p15"/>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pic>
        <p:nvPicPr>
          <p:cNvPr id="112" name="Google Shape;112;p15"/>
          <p:cNvPicPr preferRelativeResize="0"/>
          <p:nvPr/>
        </p:nvPicPr>
        <p:blipFill>
          <a:blip r:embed="rId3">
            <a:alphaModFix/>
          </a:blip>
          <a:stretch>
            <a:fillRect/>
          </a:stretch>
        </p:blipFill>
        <p:spPr>
          <a:xfrm>
            <a:off x="658250" y="1632375"/>
            <a:ext cx="7678250" cy="4327625"/>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nvSpPr>
        <p:spPr>
          <a:xfrm>
            <a:off x="0" y="494275"/>
            <a:ext cx="91440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C8BC15"/>
                </a:solidFill>
                <a:latin typeface="Lato Black"/>
                <a:ea typeface="Lato Black"/>
                <a:cs typeface="Lato Black"/>
                <a:sym typeface="Lato Black"/>
              </a:rPr>
              <a:t>Ulkoliikuntapaikan varustelu</a:t>
            </a:r>
            <a:endParaRPr sz="3000">
              <a:solidFill>
                <a:srgbClr val="C8BC15"/>
              </a:solidFill>
              <a:latin typeface="Lato Black"/>
              <a:ea typeface="Lato Black"/>
              <a:cs typeface="Lato Black"/>
              <a:sym typeface="Lato Black"/>
            </a:endParaRPr>
          </a:p>
        </p:txBody>
      </p:sp>
      <p:sp>
        <p:nvSpPr>
          <p:cNvPr id="119" name="Google Shape;119;p16"/>
          <p:cNvSpPr txBox="1"/>
          <p:nvPr/>
        </p:nvSpPr>
        <p:spPr>
          <a:xfrm>
            <a:off x="3210375" y="2734700"/>
            <a:ext cx="2664300" cy="29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444444"/>
                </a:solidFill>
                <a:highlight>
                  <a:srgbClr val="FFFFFF"/>
                </a:highlight>
                <a:latin typeface="Lato"/>
                <a:ea typeface="Lato"/>
                <a:cs typeface="Lato"/>
                <a:sym typeface="Lato"/>
              </a:rPr>
              <a:t>Padel yhdistää tenniksen ja squashin ominaisuuksia omaksi pallopelikseen. Laji on euroopassa ollut suosittu erityisesti opiskelijoiden keskuudessa.</a:t>
            </a:r>
            <a:endParaRPr sz="1800">
              <a:solidFill>
                <a:srgbClr val="065F7C"/>
              </a:solidFill>
              <a:latin typeface="Lato"/>
              <a:ea typeface="Lato"/>
              <a:cs typeface="Lato"/>
              <a:sym typeface="Lato"/>
            </a:endParaRPr>
          </a:p>
        </p:txBody>
      </p:sp>
      <p:sp>
        <p:nvSpPr>
          <p:cNvPr id="120" name="Google Shape;120;p16"/>
          <p:cNvSpPr txBox="1"/>
          <p:nvPr/>
        </p:nvSpPr>
        <p:spPr>
          <a:xfrm>
            <a:off x="351450" y="2734700"/>
            <a:ext cx="2664300" cy="29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highlight>
                  <a:srgbClr val="FFFFFF"/>
                </a:highlight>
                <a:latin typeface="Lato"/>
                <a:ea typeface="Lato"/>
                <a:cs typeface="Lato"/>
                <a:sym typeface="Lato"/>
              </a:rPr>
              <a:t>Ulkoliikuntapaikalla on pelihäkki, jossa on mahdollista pelata salibandyä, koripalloa, häkkifutista ja muita pallopelejä.</a:t>
            </a:r>
            <a:endParaRPr sz="1800">
              <a:solidFill>
                <a:srgbClr val="065F7C"/>
              </a:solidFill>
              <a:latin typeface="Lato"/>
              <a:ea typeface="Lato"/>
              <a:cs typeface="Lato"/>
              <a:sym typeface="Lato"/>
            </a:endParaRPr>
          </a:p>
        </p:txBody>
      </p:sp>
      <p:sp>
        <p:nvSpPr>
          <p:cNvPr id="121" name="Google Shape;121;p16"/>
          <p:cNvSpPr txBox="1"/>
          <p:nvPr/>
        </p:nvSpPr>
        <p:spPr>
          <a:xfrm>
            <a:off x="6128400" y="2734700"/>
            <a:ext cx="2664300" cy="29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highlight>
                  <a:srgbClr val="FFFFFF"/>
                </a:highlight>
              </a:rPr>
              <a:t>Ulkoliikuntapaikalle rakennettiin myös kuntoilulaitteita aivan kuntopolun viereen, jolloin niitä on luonteva käyttää esimerkiksi lenkin yhteydessä.</a:t>
            </a:r>
            <a:endParaRPr sz="1800">
              <a:solidFill>
                <a:srgbClr val="065F7C"/>
              </a:solidFill>
              <a:latin typeface="Lato"/>
              <a:ea typeface="Lato"/>
              <a:cs typeface="Lato"/>
              <a:sym typeface="Lato"/>
            </a:endParaRPr>
          </a:p>
        </p:txBody>
      </p:sp>
      <p:sp>
        <p:nvSpPr>
          <p:cNvPr id="122" name="Google Shape;122;p16"/>
          <p:cNvSpPr txBox="1"/>
          <p:nvPr/>
        </p:nvSpPr>
        <p:spPr>
          <a:xfrm>
            <a:off x="351300" y="1713475"/>
            <a:ext cx="2664300" cy="7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65F7C"/>
                </a:solidFill>
                <a:latin typeface="Lato Black"/>
                <a:ea typeface="Lato Black"/>
                <a:cs typeface="Lato Black"/>
                <a:sym typeface="Lato Black"/>
              </a:rPr>
              <a:t>Pelihäkki</a:t>
            </a:r>
            <a:endParaRPr sz="2400">
              <a:solidFill>
                <a:srgbClr val="065F7C"/>
              </a:solidFill>
              <a:latin typeface="Lato Black"/>
              <a:ea typeface="Lato Black"/>
              <a:cs typeface="Lato Black"/>
              <a:sym typeface="Lato Black"/>
            </a:endParaRPr>
          </a:p>
        </p:txBody>
      </p:sp>
      <p:sp>
        <p:nvSpPr>
          <p:cNvPr id="123" name="Google Shape;123;p16"/>
          <p:cNvSpPr txBox="1"/>
          <p:nvPr/>
        </p:nvSpPr>
        <p:spPr>
          <a:xfrm>
            <a:off x="3239850" y="1713475"/>
            <a:ext cx="2664300" cy="7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65F7C"/>
                </a:solidFill>
                <a:latin typeface="Lato Black"/>
                <a:ea typeface="Lato Black"/>
                <a:cs typeface="Lato Black"/>
                <a:sym typeface="Lato Black"/>
              </a:rPr>
              <a:t>Padelkenttä</a:t>
            </a:r>
            <a:endParaRPr sz="2400">
              <a:solidFill>
                <a:srgbClr val="065F7C"/>
              </a:solidFill>
              <a:latin typeface="Lato Black"/>
              <a:ea typeface="Lato Black"/>
              <a:cs typeface="Lato Black"/>
              <a:sym typeface="Lato Black"/>
            </a:endParaRPr>
          </a:p>
        </p:txBody>
      </p:sp>
      <p:sp>
        <p:nvSpPr>
          <p:cNvPr id="124" name="Google Shape;124;p16"/>
          <p:cNvSpPr txBox="1"/>
          <p:nvPr/>
        </p:nvSpPr>
        <p:spPr>
          <a:xfrm>
            <a:off x="6128400" y="1713469"/>
            <a:ext cx="2664300" cy="6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65F7C"/>
                </a:solidFill>
                <a:latin typeface="Lato Black"/>
                <a:ea typeface="Lato Black"/>
                <a:cs typeface="Lato Black"/>
                <a:sym typeface="Lato Black"/>
              </a:rPr>
              <a:t>Ulkokuntosali</a:t>
            </a:r>
            <a:endParaRPr sz="2400">
              <a:solidFill>
                <a:srgbClr val="065F7C"/>
              </a:solidFill>
              <a:latin typeface="Lato Black"/>
              <a:ea typeface="Lato Black"/>
              <a:cs typeface="Lato Black"/>
              <a:sym typeface="Lato Black"/>
            </a:endParaRPr>
          </a:p>
        </p:txBody>
      </p:sp>
      <p:sp>
        <p:nvSpPr>
          <p:cNvPr id="125" name="Google Shape;125;p16"/>
          <p:cNvSpPr txBox="1"/>
          <p:nvPr/>
        </p:nvSpPr>
        <p:spPr>
          <a:xfrm>
            <a:off x="351450" y="5890550"/>
            <a:ext cx="8441100" cy="8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Lato"/>
                <a:ea typeface="Lato"/>
                <a:cs typeface="Lato"/>
                <a:sym typeface="Lato"/>
              </a:rPr>
              <a:t>Ulkoliikuntapaikka sähköistettiin valaistuksen ja pienimuotoisen äänentoiston järjestämiseksi ja tapahtumien järjestämistä varten. </a:t>
            </a:r>
            <a:endParaRPr sz="1800">
              <a:latin typeface="Lato"/>
              <a:ea typeface="Lato"/>
              <a:cs typeface="Lato"/>
              <a:sym typeface="Lato"/>
            </a:endParaRPr>
          </a:p>
        </p:txBody>
      </p:sp>
      <p:sp>
        <p:nvSpPr>
          <p:cNvPr id="126" name="Google Shape;126;p16"/>
          <p:cNvSpPr txBox="1"/>
          <p:nvPr/>
        </p:nvSpPr>
        <p:spPr>
          <a:xfrm>
            <a:off x="3210375" y="5286000"/>
            <a:ext cx="2664300" cy="72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rgbClr val="065F7C"/>
                </a:solidFill>
                <a:latin typeface="Lato Black"/>
                <a:ea typeface="Lato Black"/>
                <a:cs typeface="Lato Black"/>
                <a:sym typeface="Lato Black"/>
              </a:rPr>
              <a:t>Sähköistys</a:t>
            </a:r>
            <a:endParaRPr sz="2400">
              <a:solidFill>
                <a:srgbClr val="065F7C"/>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pic>
        <p:nvPicPr>
          <p:cNvPr id="133" name="Google Shape;133;p17"/>
          <p:cNvPicPr preferRelativeResize="0"/>
          <p:nvPr/>
        </p:nvPicPr>
        <p:blipFill>
          <a:blip r:embed="rId3">
            <a:alphaModFix/>
          </a:blip>
          <a:stretch>
            <a:fillRect/>
          </a:stretch>
        </p:blipFill>
        <p:spPr>
          <a:xfrm>
            <a:off x="252250" y="665024"/>
            <a:ext cx="7370602" cy="5527951"/>
          </a:xfrm>
          <a:prstGeom prst="rect">
            <a:avLst/>
          </a:prstGeom>
          <a:noFill/>
          <a:ln>
            <a:noFill/>
          </a:ln>
        </p:spPr>
      </p:pic>
      <p:sp>
        <p:nvSpPr>
          <p:cNvPr id="134" name="Google Shape;134;p17"/>
          <p:cNvSpPr txBox="1"/>
          <p:nvPr/>
        </p:nvSpPr>
        <p:spPr>
          <a:xfrm>
            <a:off x="252250" y="6364350"/>
            <a:ext cx="47691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Kuva: Pia Etelävuori, LTKY</a:t>
            </a:r>
            <a:endParaRPr>
              <a:latin typeface="Calibri"/>
              <a:ea typeface="Calibri"/>
              <a:cs typeface="Calibri"/>
              <a:sym typeface="Calibri"/>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pic>
        <p:nvPicPr>
          <p:cNvPr id="141" name="Google Shape;141;p18"/>
          <p:cNvPicPr preferRelativeResize="0"/>
          <p:nvPr/>
        </p:nvPicPr>
        <p:blipFill>
          <a:blip r:embed="rId3">
            <a:alphaModFix/>
          </a:blip>
          <a:stretch>
            <a:fillRect/>
          </a:stretch>
        </p:blipFill>
        <p:spPr>
          <a:xfrm>
            <a:off x="168200" y="615763"/>
            <a:ext cx="7501949" cy="5626476"/>
          </a:xfrm>
          <a:prstGeom prst="rect">
            <a:avLst/>
          </a:prstGeom>
          <a:noFill/>
          <a:ln>
            <a:noFill/>
          </a:ln>
        </p:spPr>
      </p:pic>
      <p:sp>
        <p:nvSpPr>
          <p:cNvPr id="142" name="Google Shape;142;p18"/>
          <p:cNvSpPr txBox="1"/>
          <p:nvPr/>
        </p:nvSpPr>
        <p:spPr>
          <a:xfrm>
            <a:off x="252250" y="6364350"/>
            <a:ext cx="47691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Kuva: Pia Etelävuori, LTKY</a:t>
            </a:r>
            <a:endParaRPr>
              <a:latin typeface="Calibri"/>
              <a:ea typeface="Calibri"/>
              <a:cs typeface="Calibri"/>
              <a:sym typeface="Calibri"/>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pic>
        <p:nvPicPr>
          <p:cNvPr id="149" name="Google Shape;149;p19"/>
          <p:cNvPicPr preferRelativeResize="0"/>
          <p:nvPr/>
        </p:nvPicPr>
        <p:blipFill>
          <a:blip r:embed="rId3">
            <a:alphaModFix/>
          </a:blip>
          <a:stretch>
            <a:fillRect/>
          </a:stretch>
        </p:blipFill>
        <p:spPr>
          <a:xfrm>
            <a:off x="199700" y="636463"/>
            <a:ext cx="7446774" cy="5585076"/>
          </a:xfrm>
          <a:prstGeom prst="rect">
            <a:avLst/>
          </a:prstGeom>
          <a:noFill/>
          <a:ln>
            <a:noFill/>
          </a:ln>
        </p:spPr>
      </p:pic>
      <p:sp>
        <p:nvSpPr>
          <p:cNvPr id="150" name="Google Shape;150;p19"/>
          <p:cNvSpPr txBox="1"/>
          <p:nvPr/>
        </p:nvSpPr>
        <p:spPr>
          <a:xfrm>
            <a:off x="252250" y="6364350"/>
            <a:ext cx="47691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Kuva: Pia Etelävuori, LTKY</a:t>
            </a:r>
            <a:endParaRPr>
              <a:latin typeface="Calibri"/>
              <a:ea typeface="Calibri"/>
              <a:cs typeface="Calibri"/>
              <a:sym typeface="Calibri"/>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nvSpPr>
        <p:spPr>
          <a:xfrm>
            <a:off x="6553200" y="6248400"/>
            <a:ext cx="1905000" cy="457200"/>
          </a:xfrm>
          <a:prstGeom prst="rect">
            <a:avLst/>
          </a:prstGeom>
          <a:noFill/>
          <a:ln>
            <a:noFill/>
          </a:ln>
        </p:spPr>
        <p:txBody>
          <a:bodyPr anchorCtr="0" anchor="t" bIns="46800" lIns="90000" spcFirstLastPara="1" rIns="90000" wrap="square" tIns="468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pic>
        <p:nvPicPr>
          <p:cNvPr descr="LUT University’s Lappeenranta campus is located in the district of Skinnarila, seven kilometers from the city centre.The compact campus area is located by the beautiful Lake Saimaa and offers LUT students all of the student services needed. Most student apartments are located within walking distance, and the university premises offer everything from laboratories to library services and from restaurants to health care – literally under one roof." id="157" name="Google Shape;157;p20" title="Lappeenranta Campus - LUT University">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1"/>
          <p:cNvPicPr preferRelativeResize="0"/>
          <p:nvPr/>
        </p:nvPicPr>
        <p:blipFill rotWithShape="1">
          <a:blip r:embed="rId3">
            <a:alphaModFix/>
          </a:blip>
          <a:srcRect b="0" l="3626" r="10448" t="0"/>
          <a:stretch/>
        </p:blipFill>
        <p:spPr>
          <a:xfrm>
            <a:off x="-333450" y="0"/>
            <a:ext cx="9810885"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