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  <p:sldMasterId id="2147483793" r:id="rId3"/>
  </p:sldMasterIdLst>
  <p:notesMasterIdLst>
    <p:notesMasterId r:id="rId28"/>
  </p:notesMasterIdLst>
  <p:handoutMasterIdLst>
    <p:handoutMasterId r:id="rId29"/>
  </p:handoutMasterIdLst>
  <p:sldIdLst>
    <p:sldId id="401" r:id="rId4"/>
    <p:sldId id="559" r:id="rId5"/>
    <p:sldId id="567" r:id="rId6"/>
    <p:sldId id="410" r:id="rId7"/>
    <p:sldId id="409" r:id="rId8"/>
    <p:sldId id="558" r:id="rId9"/>
    <p:sldId id="561" r:id="rId10"/>
    <p:sldId id="560" r:id="rId11"/>
    <p:sldId id="565" r:id="rId12"/>
    <p:sldId id="570" r:id="rId13"/>
    <p:sldId id="571" r:id="rId14"/>
    <p:sldId id="402" r:id="rId15"/>
    <p:sldId id="572" r:id="rId16"/>
    <p:sldId id="404" r:id="rId17"/>
    <p:sldId id="563" r:id="rId18"/>
    <p:sldId id="405" r:id="rId19"/>
    <p:sldId id="564" r:id="rId20"/>
    <p:sldId id="406" r:id="rId21"/>
    <p:sldId id="562" r:id="rId22"/>
    <p:sldId id="408" r:id="rId23"/>
    <p:sldId id="566" r:id="rId24"/>
    <p:sldId id="412" r:id="rId25"/>
    <p:sldId id="568" r:id="rId26"/>
    <p:sldId id="4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1E"/>
    <a:srgbClr val="FFFAC3"/>
    <a:srgbClr val="FFF6EF"/>
    <a:srgbClr val="FFF7F1"/>
    <a:srgbClr val="FFE6E6"/>
    <a:srgbClr val="B4FFAA"/>
    <a:srgbClr val="FFE1FF"/>
    <a:srgbClr val="FFF7F0"/>
    <a:srgbClr val="DCEFFE"/>
    <a:srgbClr val="FF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2961" autoAdjust="0"/>
  </p:normalViewPr>
  <p:slideViewPr>
    <p:cSldViewPr snapToGrid="0">
      <p:cViewPr varScale="1">
        <p:scale>
          <a:sx n="93" d="100"/>
          <a:sy n="93" d="100"/>
        </p:scale>
        <p:origin x="1158" y="72"/>
      </p:cViewPr>
      <p:guideLst/>
    </p:cSldViewPr>
  </p:slideViewPr>
  <p:outlineViewPr>
    <p:cViewPr>
      <p:scale>
        <a:sx n="33" d="100"/>
        <a:sy n="33" d="100"/>
      </p:scale>
      <p:origin x="0" y="-35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15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07692-1C5E-4F5D-A45B-98A27865135F}" type="doc">
      <dgm:prSet loTypeId="urn:microsoft.com/office/officeart/2005/8/layout/hChevron3" loCatId="process" qsTypeId="urn:microsoft.com/office/officeart/2005/8/quickstyle/simple1" qsCatId="simple" csTypeId="urn:microsoft.com/office/officeart/2005/8/colors/accent3_1" csCatId="accent3" phldr="1"/>
      <dgm:spPr/>
    </dgm:pt>
    <dgm:pt modelId="{71752180-FE73-45E7-A8FA-5C91FE65FB47}">
      <dgm:prSet phldrT="[Teksti]" custT="1"/>
      <dgm:spPr/>
      <dgm:t>
        <a:bodyPr/>
        <a:lstStyle/>
        <a:p>
          <a:pPr algn="l"/>
          <a:r>
            <a:rPr lang="fi-FI" sz="1600" b="0"/>
            <a:t>Helmikuu 2024</a:t>
          </a:r>
          <a:endParaRPr lang="fi-FI" sz="1600" b="0" dirty="0"/>
        </a:p>
      </dgm:t>
    </dgm:pt>
    <dgm:pt modelId="{02923075-7B2B-436C-919D-D3D28D3B6022}" type="parTrans" cxnId="{60075943-5043-48DD-9E86-4DC56881A602}">
      <dgm:prSet/>
      <dgm:spPr/>
      <dgm:t>
        <a:bodyPr/>
        <a:lstStyle/>
        <a:p>
          <a:endParaRPr lang="fi-FI"/>
        </a:p>
      </dgm:t>
    </dgm:pt>
    <dgm:pt modelId="{FDC495E4-6B4F-4472-95E2-35BD0980D13A}" type="sibTrans" cxnId="{60075943-5043-48DD-9E86-4DC56881A602}">
      <dgm:prSet/>
      <dgm:spPr/>
      <dgm:t>
        <a:bodyPr/>
        <a:lstStyle/>
        <a:p>
          <a:endParaRPr lang="fi-FI"/>
        </a:p>
      </dgm:t>
    </dgm:pt>
    <dgm:pt modelId="{D7592D91-9D6C-4071-BE30-1186E576A35F}">
      <dgm:prSet phldrT="[Teksti]" custT="1"/>
      <dgm:spPr/>
      <dgm:t>
        <a:bodyPr/>
        <a:lstStyle/>
        <a:p>
          <a:pPr algn="l"/>
          <a:r>
            <a:rPr lang="fi-FI" sz="1600" b="0" dirty="0"/>
            <a:t>Maalis-huhtikuu 2024				Syys-joulukuu 2024	</a:t>
          </a:r>
        </a:p>
      </dgm:t>
    </dgm:pt>
    <dgm:pt modelId="{B763E96F-3FF4-44BF-A706-EE153BA79B29}" type="parTrans" cxnId="{D2A43DF3-C4B9-4DE7-A4D1-5EB99C7D8208}">
      <dgm:prSet/>
      <dgm:spPr/>
      <dgm:t>
        <a:bodyPr/>
        <a:lstStyle/>
        <a:p>
          <a:endParaRPr lang="fi-FI"/>
        </a:p>
      </dgm:t>
    </dgm:pt>
    <dgm:pt modelId="{35AC3A48-FACC-42C5-8862-E8A60F655E9F}" type="sibTrans" cxnId="{D2A43DF3-C4B9-4DE7-A4D1-5EB99C7D8208}">
      <dgm:prSet/>
      <dgm:spPr/>
      <dgm:t>
        <a:bodyPr/>
        <a:lstStyle/>
        <a:p>
          <a:endParaRPr lang="fi-FI"/>
        </a:p>
      </dgm:t>
    </dgm:pt>
    <dgm:pt modelId="{22A0E039-2AED-4C86-A948-E8A55188A542}">
      <dgm:prSet phldrT="[Teksti]" custT="1"/>
      <dgm:spPr/>
      <dgm:t>
        <a:bodyPr/>
        <a:lstStyle/>
        <a:p>
          <a:pPr algn="l"/>
          <a:endParaRPr lang="fi-FI" sz="1600" b="0" dirty="0">
            <a:solidFill>
              <a:schemeClr val="accent1"/>
            </a:solidFill>
          </a:endParaRPr>
        </a:p>
      </dgm:t>
    </dgm:pt>
    <dgm:pt modelId="{0BEA2FCA-2795-4379-B54D-66077418D52F}" type="parTrans" cxnId="{8B321684-3298-432D-AF57-0ED54A4CF331}">
      <dgm:prSet/>
      <dgm:spPr/>
      <dgm:t>
        <a:bodyPr/>
        <a:lstStyle/>
        <a:p>
          <a:endParaRPr lang="fi-FI"/>
        </a:p>
      </dgm:t>
    </dgm:pt>
    <dgm:pt modelId="{5C400B20-DB31-4547-914B-628A5CDD652E}" type="sibTrans" cxnId="{8B321684-3298-432D-AF57-0ED54A4CF331}">
      <dgm:prSet/>
      <dgm:spPr/>
      <dgm:t>
        <a:bodyPr/>
        <a:lstStyle/>
        <a:p>
          <a:endParaRPr lang="fi-FI"/>
        </a:p>
      </dgm:t>
    </dgm:pt>
    <dgm:pt modelId="{A6210471-8F36-4ED4-BC6C-AE8C203CDE4D}">
      <dgm:prSet phldrT="[Teksti]" custT="1"/>
      <dgm:spPr/>
      <dgm:t>
        <a:bodyPr/>
        <a:lstStyle/>
        <a:p>
          <a:pPr algn="l"/>
          <a:endParaRPr lang="fi-FI" sz="1600" b="0" dirty="0">
            <a:solidFill>
              <a:schemeClr val="tx1"/>
            </a:solidFill>
          </a:endParaRPr>
        </a:p>
      </dgm:t>
    </dgm:pt>
    <dgm:pt modelId="{639C74BD-D3BB-4DDF-89A7-2E848ACEB02D}" type="parTrans" cxnId="{E46F065E-0B29-433A-B761-8440490EE26C}">
      <dgm:prSet/>
      <dgm:spPr/>
      <dgm:t>
        <a:bodyPr/>
        <a:lstStyle/>
        <a:p>
          <a:endParaRPr lang="fi-FI"/>
        </a:p>
      </dgm:t>
    </dgm:pt>
    <dgm:pt modelId="{28AE48C3-EA05-4267-A4BC-5B8E0B3C1340}" type="sibTrans" cxnId="{E46F065E-0B29-433A-B761-8440490EE26C}">
      <dgm:prSet/>
      <dgm:spPr/>
      <dgm:t>
        <a:bodyPr/>
        <a:lstStyle/>
        <a:p>
          <a:endParaRPr lang="fi-FI"/>
        </a:p>
      </dgm:t>
    </dgm:pt>
    <dgm:pt modelId="{6A0A7969-2B80-40A1-A7DB-213CA25CA240}">
      <dgm:prSet custT="1"/>
      <dgm:spPr/>
      <dgm:t>
        <a:bodyPr/>
        <a:lstStyle/>
        <a:p>
          <a:pPr algn="l"/>
          <a:r>
            <a:rPr lang="fi-FI" sz="1600" b="0"/>
            <a:t>2025-2026</a:t>
          </a:r>
          <a:endParaRPr lang="fi-FI" sz="1600" b="0" dirty="0"/>
        </a:p>
      </dgm:t>
    </dgm:pt>
    <dgm:pt modelId="{C8509130-FA5D-4F45-8B32-6D1684F232BE}" type="parTrans" cxnId="{9A6E7639-4E93-4202-820B-AF516A13614E}">
      <dgm:prSet/>
      <dgm:spPr/>
      <dgm:t>
        <a:bodyPr/>
        <a:lstStyle/>
        <a:p>
          <a:endParaRPr lang="fi-FI"/>
        </a:p>
      </dgm:t>
    </dgm:pt>
    <dgm:pt modelId="{6B27137B-5685-48C2-9CB0-764FDF28C765}" type="sibTrans" cxnId="{9A6E7639-4E93-4202-820B-AF516A13614E}">
      <dgm:prSet/>
      <dgm:spPr/>
      <dgm:t>
        <a:bodyPr/>
        <a:lstStyle/>
        <a:p>
          <a:endParaRPr lang="fi-FI"/>
        </a:p>
      </dgm:t>
    </dgm:pt>
    <dgm:pt modelId="{425DC021-09E5-4E2A-A6EA-67671479682E}" type="pres">
      <dgm:prSet presAssocID="{D8107692-1C5E-4F5D-A45B-98A27865135F}" presName="Name0" presStyleCnt="0">
        <dgm:presLayoutVars>
          <dgm:dir/>
          <dgm:resizeHandles val="exact"/>
        </dgm:presLayoutVars>
      </dgm:prSet>
      <dgm:spPr/>
    </dgm:pt>
    <dgm:pt modelId="{31064E4A-7E1D-4C77-B115-7F3DC9DD9035}" type="pres">
      <dgm:prSet presAssocID="{71752180-FE73-45E7-A8FA-5C91FE65FB47}" presName="parTxOnly" presStyleLbl="node1" presStyleIdx="0" presStyleCnt="5" custScaleX="61954" custLinFactNeighborX="-1316" custLinFactNeighborY="27895">
        <dgm:presLayoutVars>
          <dgm:bulletEnabled val="1"/>
        </dgm:presLayoutVars>
      </dgm:prSet>
      <dgm:spPr/>
    </dgm:pt>
    <dgm:pt modelId="{5EDBC64E-C688-4E57-BAD0-FF6D0ED522DD}" type="pres">
      <dgm:prSet presAssocID="{FDC495E4-6B4F-4472-95E2-35BD0980D13A}" presName="parSpace" presStyleCnt="0"/>
      <dgm:spPr/>
    </dgm:pt>
    <dgm:pt modelId="{32EAE0B5-AC69-4A73-B2C5-662E5EBF7783}" type="pres">
      <dgm:prSet presAssocID="{D7592D91-9D6C-4071-BE30-1186E576A35F}" presName="parTxOnly" presStyleLbl="node1" presStyleIdx="1" presStyleCnt="5" custScaleX="118747" custLinFactNeighborX="-579" custLinFactNeighborY="-6906">
        <dgm:presLayoutVars>
          <dgm:bulletEnabled val="1"/>
        </dgm:presLayoutVars>
      </dgm:prSet>
      <dgm:spPr/>
    </dgm:pt>
    <dgm:pt modelId="{FE48B963-9070-4C9E-91FF-2A4BE6877D7E}" type="pres">
      <dgm:prSet presAssocID="{35AC3A48-FACC-42C5-8862-E8A60F655E9F}" presName="parSpace" presStyleCnt="0"/>
      <dgm:spPr/>
    </dgm:pt>
    <dgm:pt modelId="{978123B5-E28D-4A03-BE17-1C6CD616AD89}" type="pres">
      <dgm:prSet presAssocID="{22A0E039-2AED-4C86-A948-E8A55188A542}" presName="parTxOnly" presStyleLbl="node1" presStyleIdx="2" presStyleCnt="5" custScaleX="12806">
        <dgm:presLayoutVars>
          <dgm:bulletEnabled val="1"/>
        </dgm:presLayoutVars>
      </dgm:prSet>
      <dgm:spPr/>
    </dgm:pt>
    <dgm:pt modelId="{98FC3CC8-D174-41D4-987B-0A0E24BEAF33}" type="pres">
      <dgm:prSet presAssocID="{5C400B20-DB31-4547-914B-628A5CDD652E}" presName="parSpace" presStyleCnt="0"/>
      <dgm:spPr/>
    </dgm:pt>
    <dgm:pt modelId="{CDC81756-DC35-4E9C-BC61-4DAAA0E14FBE}" type="pres">
      <dgm:prSet presAssocID="{A6210471-8F36-4ED4-BC6C-AE8C203CDE4D}" presName="parTxOnly" presStyleLbl="node1" presStyleIdx="3" presStyleCnt="5" custScaleX="25205">
        <dgm:presLayoutVars>
          <dgm:bulletEnabled val="1"/>
        </dgm:presLayoutVars>
      </dgm:prSet>
      <dgm:spPr/>
    </dgm:pt>
    <dgm:pt modelId="{FE42B69C-8D2B-45B1-90C7-4090B24055C8}" type="pres">
      <dgm:prSet presAssocID="{28AE48C3-EA05-4267-A4BC-5B8E0B3C1340}" presName="parSpace" presStyleCnt="0"/>
      <dgm:spPr/>
    </dgm:pt>
    <dgm:pt modelId="{F1F68BF1-93BF-48D4-9F40-8D2C89E9E306}" type="pres">
      <dgm:prSet presAssocID="{6A0A7969-2B80-40A1-A7DB-213CA25CA240}" presName="parTxOnly" presStyleLbl="node1" presStyleIdx="4" presStyleCnt="5" custScaleX="25645">
        <dgm:presLayoutVars>
          <dgm:bulletEnabled val="1"/>
        </dgm:presLayoutVars>
      </dgm:prSet>
      <dgm:spPr/>
    </dgm:pt>
  </dgm:ptLst>
  <dgm:cxnLst>
    <dgm:cxn modelId="{F3355912-B201-4260-8BD7-73C889C86C7A}" type="presOf" srcId="{22A0E039-2AED-4C86-A948-E8A55188A542}" destId="{978123B5-E28D-4A03-BE17-1C6CD616AD89}" srcOrd="0" destOrd="0" presId="urn:microsoft.com/office/officeart/2005/8/layout/hChevron3"/>
    <dgm:cxn modelId="{9A6E7639-4E93-4202-820B-AF516A13614E}" srcId="{D8107692-1C5E-4F5D-A45B-98A27865135F}" destId="{6A0A7969-2B80-40A1-A7DB-213CA25CA240}" srcOrd="4" destOrd="0" parTransId="{C8509130-FA5D-4F45-8B32-6D1684F232BE}" sibTransId="{6B27137B-5685-48C2-9CB0-764FDF28C765}"/>
    <dgm:cxn modelId="{CE8E2140-71AA-4D0C-9568-CAC4A7E74A49}" type="presOf" srcId="{D7592D91-9D6C-4071-BE30-1186E576A35F}" destId="{32EAE0B5-AC69-4A73-B2C5-662E5EBF7783}" srcOrd="0" destOrd="0" presId="urn:microsoft.com/office/officeart/2005/8/layout/hChevron3"/>
    <dgm:cxn modelId="{E46F065E-0B29-433A-B761-8440490EE26C}" srcId="{D8107692-1C5E-4F5D-A45B-98A27865135F}" destId="{A6210471-8F36-4ED4-BC6C-AE8C203CDE4D}" srcOrd="3" destOrd="0" parTransId="{639C74BD-D3BB-4DDF-89A7-2E848ACEB02D}" sibTransId="{28AE48C3-EA05-4267-A4BC-5B8E0B3C1340}"/>
    <dgm:cxn modelId="{60075943-5043-48DD-9E86-4DC56881A602}" srcId="{D8107692-1C5E-4F5D-A45B-98A27865135F}" destId="{71752180-FE73-45E7-A8FA-5C91FE65FB47}" srcOrd="0" destOrd="0" parTransId="{02923075-7B2B-436C-919D-D3D28D3B6022}" sibTransId="{FDC495E4-6B4F-4472-95E2-35BD0980D13A}"/>
    <dgm:cxn modelId="{652BE56F-812E-44DD-8BF9-AD007E8CD224}" type="presOf" srcId="{6A0A7969-2B80-40A1-A7DB-213CA25CA240}" destId="{F1F68BF1-93BF-48D4-9F40-8D2C89E9E306}" srcOrd="0" destOrd="0" presId="urn:microsoft.com/office/officeart/2005/8/layout/hChevron3"/>
    <dgm:cxn modelId="{115D0E70-2010-4EF6-BE24-05C401D81B98}" type="presOf" srcId="{71752180-FE73-45E7-A8FA-5C91FE65FB47}" destId="{31064E4A-7E1D-4C77-B115-7F3DC9DD9035}" srcOrd="0" destOrd="0" presId="urn:microsoft.com/office/officeart/2005/8/layout/hChevron3"/>
    <dgm:cxn modelId="{E52EB476-7A3A-4CA8-BF9E-C8589640BAAB}" type="presOf" srcId="{A6210471-8F36-4ED4-BC6C-AE8C203CDE4D}" destId="{CDC81756-DC35-4E9C-BC61-4DAAA0E14FBE}" srcOrd="0" destOrd="0" presId="urn:microsoft.com/office/officeart/2005/8/layout/hChevron3"/>
    <dgm:cxn modelId="{8B321684-3298-432D-AF57-0ED54A4CF331}" srcId="{D8107692-1C5E-4F5D-A45B-98A27865135F}" destId="{22A0E039-2AED-4C86-A948-E8A55188A542}" srcOrd="2" destOrd="0" parTransId="{0BEA2FCA-2795-4379-B54D-66077418D52F}" sibTransId="{5C400B20-DB31-4547-914B-628A5CDD652E}"/>
    <dgm:cxn modelId="{F24A1DE6-CAF2-4E41-962C-0271F016C00B}" type="presOf" srcId="{D8107692-1C5E-4F5D-A45B-98A27865135F}" destId="{425DC021-09E5-4E2A-A6EA-67671479682E}" srcOrd="0" destOrd="0" presId="urn:microsoft.com/office/officeart/2005/8/layout/hChevron3"/>
    <dgm:cxn modelId="{D2A43DF3-C4B9-4DE7-A4D1-5EB99C7D8208}" srcId="{D8107692-1C5E-4F5D-A45B-98A27865135F}" destId="{D7592D91-9D6C-4071-BE30-1186E576A35F}" srcOrd="1" destOrd="0" parTransId="{B763E96F-3FF4-44BF-A706-EE153BA79B29}" sibTransId="{35AC3A48-FACC-42C5-8862-E8A60F655E9F}"/>
    <dgm:cxn modelId="{30CF6571-E24B-4873-9841-B95E98C19705}" type="presParOf" srcId="{425DC021-09E5-4E2A-A6EA-67671479682E}" destId="{31064E4A-7E1D-4C77-B115-7F3DC9DD9035}" srcOrd="0" destOrd="0" presId="urn:microsoft.com/office/officeart/2005/8/layout/hChevron3"/>
    <dgm:cxn modelId="{18AD986C-F79C-48F1-A147-CC217A853708}" type="presParOf" srcId="{425DC021-09E5-4E2A-A6EA-67671479682E}" destId="{5EDBC64E-C688-4E57-BAD0-FF6D0ED522DD}" srcOrd="1" destOrd="0" presId="urn:microsoft.com/office/officeart/2005/8/layout/hChevron3"/>
    <dgm:cxn modelId="{F6E1A204-8520-4B41-993B-781BC0D51144}" type="presParOf" srcId="{425DC021-09E5-4E2A-A6EA-67671479682E}" destId="{32EAE0B5-AC69-4A73-B2C5-662E5EBF7783}" srcOrd="2" destOrd="0" presId="urn:microsoft.com/office/officeart/2005/8/layout/hChevron3"/>
    <dgm:cxn modelId="{6687F067-BC72-4A72-9DF6-697ACBCC1829}" type="presParOf" srcId="{425DC021-09E5-4E2A-A6EA-67671479682E}" destId="{FE48B963-9070-4C9E-91FF-2A4BE6877D7E}" srcOrd="3" destOrd="0" presId="urn:microsoft.com/office/officeart/2005/8/layout/hChevron3"/>
    <dgm:cxn modelId="{7730B129-A31E-4F3E-AD51-F6A7C1879532}" type="presParOf" srcId="{425DC021-09E5-4E2A-A6EA-67671479682E}" destId="{978123B5-E28D-4A03-BE17-1C6CD616AD89}" srcOrd="4" destOrd="0" presId="urn:microsoft.com/office/officeart/2005/8/layout/hChevron3"/>
    <dgm:cxn modelId="{EE224C48-E17E-437E-8E18-C43D1B16D886}" type="presParOf" srcId="{425DC021-09E5-4E2A-A6EA-67671479682E}" destId="{98FC3CC8-D174-41D4-987B-0A0E24BEAF33}" srcOrd="5" destOrd="0" presId="urn:microsoft.com/office/officeart/2005/8/layout/hChevron3"/>
    <dgm:cxn modelId="{7971CC1A-B502-40BF-9F84-4DC2EABE250F}" type="presParOf" srcId="{425DC021-09E5-4E2A-A6EA-67671479682E}" destId="{CDC81756-DC35-4E9C-BC61-4DAAA0E14FBE}" srcOrd="6" destOrd="0" presId="urn:microsoft.com/office/officeart/2005/8/layout/hChevron3"/>
    <dgm:cxn modelId="{D1C4DABA-69F1-465D-AF3F-9B3013E86B4D}" type="presParOf" srcId="{425DC021-09E5-4E2A-A6EA-67671479682E}" destId="{FE42B69C-8D2B-45B1-90C7-4090B24055C8}" srcOrd="7" destOrd="0" presId="urn:microsoft.com/office/officeart/2005/8/layout/hChevron3"/>
    <dgm:cxn modelId="{84F6076A-5D2B-4FE2-BA26-D0CFE65106F0}" type="presParOf" srcId="{425DC021-09E5-4E2A-A6EA-67671479682E}" destId="{F1F68BF1-93BF-48D4-9F40-8D2C89E9E306}" srcOrd="8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64E4A-7E1D-4C77-B115-7F3DC9DD9035}">
      <dsp:nvSpPr>
        <dsp:cNvPr id="0" name=""/>
        <dsp:cNvSpPr/>
      </dsp:nvSpPr>
      <dsp:spPr>
        <a:xfrm>
          <a:off x="0" y="0"/>
          <a:ext cx="4315035" cy="2334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/>
            <a:t>Helmikuu 2024</a:t>
          </a:r>
          <a:endParaRPr lang="fi-FI" sz="1600" b="0" kern="1200" dirty="0"/>
        </a:p>
      </dsp:txBody>
      <dsp:txXfrm>
        <a:off x="0" y="0"/>
        <a:ext cx="4256683" cy="233409"/>
      </dsp:txXfrm>
    </dsp:sp>
    <dsp:sp modelId="{32EAE0B5-AC69-4A73-B2C5-662E5EBF7783}">
      <dsp:nvSpPr>
        <dsp:cNvPr id="0" name=""/>
        <dsp:cNvSpPr/>
      </dsp:nvSpPr>
      <dsp:spPr>
        <a:xfrm>
          <a:off x="2914302" y="0"/>
          <a:ext cx="8270612" cy="2334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Maalis-huhtikuu 2024				Syys-joulukuu 2024	</a:t>
          </a:r>
        </a:p>
      </dsp:txBody>
      <dsp:txXfrm>
        <a:off x="3031007" y="0"/>
        <a:ext cx="8037203" cy="233409"/>
      </dsp:txXfrm>
    </dsp:sp>
    <dsp:sp modelId="{978123B5-E28D-4A03-BE17-1C6CD616AD89}">
      <dsp:nvSpPr>
        <dsp:cNvPr id="0" name=""/>
        <dsp:cNvSpPr/>
      </dsp:nvSpPr>
      <dsp:spPr>
        <a:xfrm>
          <a:off x="9799999" y="0"/>
          <a:ext cx="891925" cy="2334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b="0" kern="1200" dirty="0">
            <a:solidFill>
              <a:schemeClr val="accent1"/>
            </a:solidFill>
          </a:endParaRPr>
        </a:p>
      </dsp:txBody>
      <dsp:txXfrm>
        <a:off x="9916704" y="0"/>
        <a:ext cx="658516" cy="233409"/>
      </dsp:txXfrm>
    </dsp:sp>
    <dsp:sp modelId="{CDC81756-DC35-4E9C-BC61-4DAAA0E14FBE}">
      <dsp:nvSpPr>
        <dsp:cNvPr id="0" name=""/>
        <dsp:cNvSpPr/>
      </dsp:nvSpPr>
      <dsp:spPr>
        <a:xfrm>
          <a:off x="9298944" y="0"/>
          <a:ext cx="1755503" cy="2334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b="0" kern="1200" dirty="0">
            <a:solidFill>
              <a:schemeClr val="tx1"/>
            </a:solidFill>
          </a:endParaRPr>
        </a:p>
      </dsp:txBody>
      <dsp:txXfrm>
        <a:off x="9415649" y="0"/>
        <a:ext cx="1522094" cy="233409"/>
      </dsp:txXfrm>
    </dsp:sp>
    <dsp:sp modelId="{F1F68BF1-93BF-48D4-9F40-8D2C89E9E306}">
      <dsp:nvSpPr>
        <dsp:cNvPr id="0" name=""/>
        <dsp:cNvSpPr/>
      </dsp:nvSpPr>
      <dsp:spPr>
        <a:xfrm>
          <a:off x="9661467" y="0"/>
          <a:ext cx="1786149" cy="2334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/>
            <a:t>2025-2026</a:t>
          </a:r>
          <a:endParaRPr lang="fi-FI" sz="1600" b="0" kern="1200" dirty="0"/>
        </a:p>
      </dsp:txBody>
      <dsp:txXfrm>
        <a:off x="9778172" y="0"/>
        <a:ext cx="1552740" cy="23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0F21FE-CB21-6ACF-FDD0-C4C26DDEE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59C486-B16B-D801-A0A7-376D743DED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15A7-4BA9-4254-8C5F-3346F94BF318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1F2BCB-AB16-8359-44FD-DDC7054E6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90FFEA-FB99-741C-0786-56C760B1E3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A382-DE19-4918-B5ED-80032552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66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3F56-0DEF-4BF7-A4A0-71B3A6088506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E2FEA-0160-4F50-817E-C64EE082B1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2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E2FEA-0160-4F50-817E-C64EE082B19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540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E2FEA-0160-4F50-817E-C64EE082B19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076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E2FEA-0160-4F50-817E-C64EE082B191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75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Painokertoimien laskennassa käytettiin koko otokselle saatavissa olleista rekiseritiedoista seuraavia: ikä, sukupuoli, äidinkieli, korkeakoulusektori ja edellisen lukukauden opintopistemäärä.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B7E71-DEB9-42E9-83DE-F31F1C8C075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6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Toimeentulovaikeudet ovat lisääntyneet sekä yliopistossa että ammattikorkeakoulussa opiskelevilla. Toimeentulon niukkuus ja epävarmuus on kuitenkin edelleen yleisempää ammattikorkeakouluopiskelijoilla (24 %) kuin yliopisto-opiskelijoilla (15 %).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E2FEA-0160-4F50-817E-C64EE082B19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05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E2FEA-0160-4F50-817E-C64EE082B191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50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E2FEA-0160-4F50-817E-C64EE082B19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6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E2FEA-0160-4F50-817E-C64EE082B19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50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E2FEA-0160-4F50-817E-C64EE082B19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6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E2FEA-0160-4F50-817E-C64EE082B19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19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/>
              <a:t>Kaupallisissa palveluissa palveluvalikoima laajempi, opiskeluyhteisön ulkopuolinen lähipiiri saattaa ohjata valintaa, ja aikataulullisesti joustavampaa.</a:t>
            </a:r>
          </a:p>
          <a:p>
            <a:pPr marL="171450" indent="-171450">
              <a:buFontTx/>
              <a:buChar char="-"/>
            </a:pPr>
            <a:r>
              <a:rPr lang="fi-FI" dirty="0"/>
              <a:t>Osuudet eivät ole toisiaan poissulkevia, eli opiskelija on voinut vastata useampaan kohtaan </a:t>
            </a:r>
            <a:r>
              <a:rPr lang="fi-FI" dirty="0">
                <a:sym typeface="Wingdings" panose="05000000000000000000" pitchFamily="2" charset="2"/>
              </a:rPr>
              <a:t> omatoimisesti liikkuvien joukko jakautuu palveluihin, mutta tietoa siitä miten, ei vielä ole.</a:t>
            </a:r>
          </a:p>
          <a:p>
            <a:pPr marL="171450" indent="-171450">
              <a:buFontTx/>
              <a:buChar char="-"/>
            </a:pPr>
            <a:r>
              <a:rPr lang="fi-FI" dirty="0">
                <a:sym typeface="Wingdings" panose="05000000000000000000" pitchFamily="2" charset="2"/>
              </a:rPr>
              <a:t>KOTT 2016: kunnalliset palvelut (5 %), kaupalliset palvelut (YO: 21 %, joista miehet 13 % ja naiset 29 %; AMK: 20 %, joista miehet 11 % ja naiset 29 %), Urheiluseurat </a:t>
            </a:r>
            <a:r>
              <a:rPr lang="fi-FI" dirty="0" err="1">
                <a:sym typeface="Wingdings" panose="05000000000000000000" pitchFamily="2" charset="2"/>
              </a:rPr>
              <a:t>droppia</a:t>
            </a:r>
            <a:r>
              <a:rPr lang="fi-FI" dirty="0">
                <a:sym typeface="Wingdings" panose="05000000000000000000" pitchFamily="2" charset="2"/>
              </a:rPr>
              <a:t> 15 %  13 %:n, kk + ainejärjestöt ym. (AMK 11%, YO: 35 %)  Opiskelijoilla korostuu nyt aiempaa (2016) enemmän omatoimisen liikunnan ja kaupallisten palveluiden osuus.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E2FEA-0160-4F50-817E-C64EE082B191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94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550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B6171CE6-0F86-4FC3-9615-CC39A4C11FD4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3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727722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877450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365665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42263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29734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500959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066556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026955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577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2010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9923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447230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58155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396485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097016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33387330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975529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0014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433919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90144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0621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36719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287548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605518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899195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25786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388911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974709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93726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129860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712627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778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087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512886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840713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730493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417356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818559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6027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469369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122704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31174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244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00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5414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129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338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201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245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3972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E8DE8-6261-4CD3-8D49-9AB11C9718BA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4010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8219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55852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86656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6122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661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896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2508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182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84793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6766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07678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807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201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0008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2805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9001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647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6437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51118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74554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2743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7609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86872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06058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102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03436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44637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2449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1641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4369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43325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5857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36986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34052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91131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2387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6654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9980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7041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EE2F389-5A1F-4476-9600-D88DAE697EB5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2121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70253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266153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21467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8733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40276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26003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93121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3093229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40475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8151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66282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356564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176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88963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789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77216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781210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490126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411910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176931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0811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658496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1944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272191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847768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743180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569088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07846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27401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214879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84225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8230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65795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245971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625012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03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noProof="0"/>
              <a:t>24.10.2024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7664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794920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077161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532577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239181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825830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99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slideLayout" Target="../slideLayouts/slideLayout93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35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46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41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45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4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8" r:id="rId2"/>
    <p:sldLayoutId id="2147483702" r:id="rId3"/>
    <p:sldLayoutId id="2147483696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23" r:id="rId10"/>
    <p:sldLayoutId id="2147483713" r:id="rId11"/>
    <p:sldLayoutId id="2147483715" r:id="rId12"/>
    <p:sldLayoutId id="2147483712" r:id="rId13"/>
    <p:sldLayoutId id="2147483711" r:id="rId14"/>
    <p:sldLayoutId id="2147483714" r:id="rId15"/>
    <p:sldLayoutId id="2147483650" r:id="rId16"/>
    <p:sldLayoutId id="2147483663" r:id="rId17"/>
    <p:sldLayoutId id="2147483684" r:id="rId18"/>
    <p:sldLayoutId id="2147483692" r:id="rId19"/>
    <p:sldLayoutId id="2147483654" r:id="rId20"/>
    <p:sldLayoutId id="2147483655" r:id="rId21"/>
    <p:sldLayoutId id="2147483724" r:id="rId22"/>
    <p:sldLayoutId id="2147483678" r:id="rId23"/>
    <p:sldLayoutId id="2147483686" r:id="rId24"/>
    <p:sldLayoutId id="2147483685" r:id="rId25"/>
    <p:sldLayoutId id="2147483687" r:id="rId26"/>
    <p:sldLayoutId id="2147483688" r:id="rId27"/>
    <p:sldLayoutId id="2147483730" r:id="rId28"/>
    <p:sldLayoutId id="2147483689" r:id="rId29"/>
    <p:sldLayoutId id="2147483731" r:id="rId30"/>
    <p:sldLayoutId id="2147483732" r:id="rId31"/>
    <p:sldLayoutId id="2147483690" r:id="rId32"/>
    <p:sldLayoutId id="2147483691" r:id="rId33"/>
    <p:sldLayoutId id="2147483728" r:id="rId34"/>
    <p:sldLayoutId id="2147483719" r:id="rId35"/>
    <p:sldLayoutId id="2147483718" r:id="rId36"/>
    <p:sldLayoutId id="2147483717" r:id="rId37"/>
    <p:sldLayoutId id="2147483673" r:id="rId38"/>
    <p:sldLayoutId id="2147483716" r:id="rId39"/>
    <p:sldLayoutId id="2147483681" r:id="rId40"/>
    <p:sldLayoutId id="2147483729" r:id="rId41"/>
    <p:sldLayoutId id="2147483695" r:id="rId42"/>
    <p:sldLayoutId id="2147483682" r:id="rId43"/>
    <p:sldLayoutId id="2147483683" r:id="rId44"/>
    <p:sldLayoutId id="2147483680" r:id="rId45"/>
    <p:sldLayoutId id="2147483693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60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20.10.2024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37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  <p:sldLayoutId id="2147483822" r:id="rId29"/>
    <p:sldLayoutId id="2147483823" r:id="rId30"/>
    <p:sldLayoutId id="2147483824" r:id="rId31"/>
    <p:sldLayoutId id="2147483825" r:id="rId32"/>
    <p:sldLayoutId id="2147483826" r:id="rId33"/>
    <p:sldLayoutId id="2147483827" r:id="rId34"/>
    <p:sldLayoutId id="2147483828" r:id="rId35"/>
    <p:sldLayoutId id="2147483829" r:id="rId36"/>
    <p:sldLayoutId id="2147483830" r:id="rId37"/>
    <p:sldLayoutId id="2147483831" r:id="rId38"/>
    <p:sldLayoutId id="2147483832" r:id="rId39"/>
    <p:sldLayoutId id="2147483833" r:id="rId40"/>
    <p:sldLayoutId id="2147483834" r:id="rId41"/>
    <p:sldLayoutId id="2147483835" r:id="rId42"/>
    <p:sldLayoutId id="2147483836" r:id="rId43"/>
    <p:sldLayoutId id="2147483837" r:id="rId44"/>
    <p:sldLayoutId id="2147483838" r:id="rId45"/>
    <p:sldLayoutId id="2147483839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B1AD5545-F9B7-2435-1837-CDBCEBCD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85" y="3671398"/>
            <a:ext cx="3171145" cy="2883185"/>
          </a:xfrm>
        </p:spPr>
        <p:txBody>
          <a:bodyPr>
            <a:noAutofit/>
          </a:bodyPr>
          <a:lstStyle/>
          <a:p>
            <a:r>
              <a:rPr lang="fi-FI" sz="2800" dirty="0"/>
              <a:t>KOTT 2024 –tutkimus: toteutus ja tuloksia opiskelijoiden fyysisestä aktiivisuudesta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AAF7F71-6012-5F5C-CE60-2FFFD8EB8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Valtteri Pohjola &amp; KOTT-työryhmä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5574A-8AD3-0071-2455-82CD61E9E1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BE8DE8-6261-4CD3-8D49-9AB11C9718BA}" type="datetime1">
              <a:rPr lang="fi-FI" smtClean="0"/>
              <a:pPr/>
              <a:t>20.1.2025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27BEB-8A15-B47B-BBF4-B978FB5C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78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EF04F-27CE-7F9B-FF8A-122FE03C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430007"/>
            <a:ext cx="5231502" cy="1422009"/>
          </a:xfrm>
        </p:spPr>
        <p:txBody>
          <a:bodyPr anchor="b">
            <a:normAutofit fontScale="90000"/>
          </a:bodyPr>
          <a:lstStyle/>
          <a:p>
            <a:r>
              <a:rPr lang="fi-FI" sz="3200" dirty="0"/>
              <a:t>KOTT 2024: Myönteisiä signaaleja korkeakouluopiskelijoiden</a:t>
            </a:r>
            <a:br>
              <a:rPr lang="fi-FI" sz="3200" dirty="0"/>
            </a:br>
            <a:r>
              <a:rPr lang="fi-FI" sz="3200" dirty="0"/>
              <a:t>hyvinvoinnista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C8F6FE-2774-56FA-890B-1F66F40F1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38" y="2133600"/>
            <a:ext cx="5232400" cy="3583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900" dirty="0"/>
              <a:t>Koettu terveys on opiskelijoilla kohentunut korona-ajan jälkeen </a:t>
            </a:r>
            <a:r>
              <a:rPr lang="fi-FI" sz="2000" dirty="0"/>
              <a:t>–</a:t>
            </a:r>
            <a:r>
              <a:rPr lang="fi-FI" sz="1900" dirty="0"/>
              <a:t> noin 70 prosenttia kokee terveytensä hyväksi tai melko hyväksi.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1E1E1E"/>
                </a:solidFill>
              </a:rPr>
              <a:t>Ajankohtainen psyykkinen kuormittuneisuus on nyt vähentynyt korona-aikaan verrattuna, etenkin naisilla.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1E1E1E"/>
                </a:solidFill>
              </a:rPr>
              <a:t>Opiskelijoista 83 prosenttia kokee päivittäisen elämänsä turvalliseksi.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1E1E1E"/>
                </a:solidFill>
              </a:rPr>
              <a:t>Kolme neljästä luottaa viranomaisten antamiin ohjeisiin kriisitilanteissa. 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1E1E1E"/>
                </a:solidFill>
              </a:rPr>
              <a:t>Vain harva opiskelija epäilee kykyään toimia itse hyvin kriisitilanteissa.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313BB769-6982-5E73-73BE-ED38DE93996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635451" y="6269995"/>
            <a:ext cx="1972568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BC97EB-4DC3-38AE-0ADF-F656A51934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10</a:t>
            </a:fld>
            <a:endParaRPr lang="fi-FI" noProof="0"/>
          </a:p>
        </p:txBody>
      </p:sp>
      <p:pic>
        <p:nvPicPr>
          <p:cNvPr id="1026" name="Picture 2" descr="Opiskelijat käytävällä">
            <a:extLst>
              <a:ext uri="{FF2B5EF4-FFF2-40B4-BE49-F238E27FC236}">
                <a16:creationId xmlns:a16="http://schemas.microsoft.com/office/drawing/2014/main" id="{23A9C30A-225D-0420-747C-53BDA103E0D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7" r="3905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0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2ECF76-19B4-EB01-83EF-A7D84E3D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223911"/>
            <a:ext cx="5231502" cy="1382252"/>
          </a:xfrm>
        </p:spPr>
        <p:txBody>
          <a:bodyPr>
            <a:normAutofit/>
          </a:bodyPr>
          <a:lstStyle/>
          <a:p>
            <a:r>
              <a:rPr lang="fi-FI" sz="2900" dirty="0"/>
              <a:t>KOTT 2024: Korkeakouluopiskelijoiden hyvinvoinnin haasteita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591CE-8E04-0E3D-EA91-8D84088B64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470" y="1839548"/>
            <a:ext cx="5232400" cy="3590214"/>
          </a:xfrm>
        </p:spPr>
        <p:txBody>
          <a:bodyPr>
            <a:noAutofit/>
          </a:bodyPr>
          <a:lstStyle/>
          <a:p>
            <a:r>
              <a:rPr lang="fi-FI" sz="1700" dirty="0"/>
              <a:t>Toimeentulovaikeudet ovat lisääntyneet – jo viidenneksellä toimeentulo erittäin niukkaa ja epävarmaa</a:t>
            </a:r>
          </a:p>
          <a:p>
            <a:r>
              <a:rPr lang="fi-FI" sz="1700" dirty="0"/>
              <a:t>Monilla on heikko tulevaisuudenusko – 16 prosenttia ei suhtaudu tulevaisuuteensa luottavaisesti</a:t>
            </a:r>
          </a:p>
          <a:p>
            <a:r>
              <a:rPr lang="fi-FI" sz="1700" dirty="0"/>
              <a:t>Terveysongelmista johtuvat toimintarajoitteet ovat lisääntyneet – kolmannes kokee jonkin terveysongelman rajoittavan tavallisissa toimissa</a:t>
            </a:r>
          </a:p>
          <a:p>
            <a:r>
              <a:rPr lang="fi-FI" sz="1700" dirty="0"/>
              <a:t>Useampi kuin joka kymmenes opiskelija kokee keskittymisvaikeuksia. </a:t>
            </a:r>
          </a:p>
          <a:p>
            <a:r>
              <a:rPr lang="fi-FI" sz="1700" dirty="0"/>
              <a:t>Lähes kaksi kolmesta mielenterveyspalveluita tarvinneesta kokee saaneensa niitä riittämättömästi</a:t>
            </a:r>
          </a:p>
        </p:txBody>
      </p:sp>
      <p:pic>
        <p:nvPicPr>
          <p:cNvPr id="8" name="Kuvan paikkamerkki 7" descr="Kuva, joka sisältää kohteen vaate, henkilö, Ihmisen kasvot, sisä-&#10;&#10;Kuvaus luotu automaattisesti">
            <a:extLst>
              <a:ext uri="{FF2B5EF4-FFF2-40B4-BE49-F238E27FC236}">
                <a16:creationId xmlns:a16="http://schemas.microsoft.com/office/drawing/2014/main" id="{3D6F5CE1-D675-9737-4083-56DF8B9716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E33C9-1DB7-F2DA-7ED5-F0D8A72B06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24.10.2024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1BD0-8231-DC69-AA66-AAEF563C8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790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BEBA67F8-03F7-3006-12E1-2F5C81587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Tuloksia liikunnasta ja istumisesta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6D6BA-D18C-949C-243B-31CACD7B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smtClean="0"/>
              <a:t>20.1.2025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B5C4-14AF-ED36-B97C-5596CB72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80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AB4FF1-3B62-B916-66E4-3A6A647E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Niiden osuus, jotka eivät harrasta juurikaan mitään säännöllistä viikoittaista liikuntaa (%)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A5197A08-7A93-EA16-1EA6-7570EFED68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Opiskelijoista 11 % ei harrasta juurikaan mitään säännöllistä viikoittaista liikuntaa.</a:t>
            </a:r>
          </a:p>
          <a:p>
            <a:r>
              <a:rPr lang="fi-FI" dirty="0"/>
              <a:t>AMK-opiskelijoilla (16 %) säännöllistä liikuntaa harrastamattomien osuus oli yli tuplasti suurempi kuin yliopisto-opiskelijoilla (7 %).</a:t>
            </a:r>
          </a:p>
          <a:p>
            <a:r>
              <a:rPr lang="fi-FI" dirty="0"/>
              <a:t>Liikkumattomuuden yleisyys laski hieman vuodesta 2021 (14 %) vuoteen 2024 (11 %).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A30579-D291-20B7-BDB2-DCDE74A5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E44AB1-B831-9AE1-9F58-3861F4C0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13</a:t>
            </a:fld>
            <a:endParaRPr lang="fi-FI" noProof="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0305CD4-EE80-15CA-0328-A1B2C98DC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5600" y="0"/>
            <a:ext cx="5486400" cy="34290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EA9DF8C-0D44-0247-B061-9745BAB4C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5600" y="3429000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74CFC7B-030E-011D-6026-5F81CBFA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</p:spPr>
        <p:txBody>
          <a:bodyPr anchor="t">
            <a:normAutofit/>
          </a:bodyPr>
          <a:lstStyle/>
          <a:p>
            <a:r>
              <a:rPr lang="fi-FI" dirty="0"/>
              <a:t>Kestävyysliikuntasuosituksen saavuttavat (%)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11C7BB3-F483-04AE-96F9-E27BAAC5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7" y="2272553"/>
            <a:ext cx="5402491" cy="33758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Lähes 70 prosenttia mies- ja naisopiskelijoista saavuttaa kestävyysliikuntasuosituksen mukaisen reippaan ja/tai rasittavan liikunnan määrän.</a:t>
            </a:r>
          </a:p>
          <a:p>
            <a:pPr>
              <a:lnSpc>
                <a:spcPct val="90000"/>
              </a:lnSpc>
            </a:pPr>
            <a:r>
              <a:rPr lang="fi-FI" dirty="0"/>
              <a:t>30-34-vuotiaat saavuttavat kestävyysliikuntasuosituksen harvemmin kuin tätä nuoremmat opiskelijat.</a:t>
            </a:r>
          </a:p>
        </p:txBody>
      </p:sp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3D85EECD-66C3-1995-7D1F-EAEEDE7F913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779008" y="1209554"/>
            <a:ext cx="6045438" cy="3778399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E33C9-1DB7-F2DA-7ED5-F0D8A72B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35451" y="6269995"/>
            <a:ext cx="1972568" cy="284816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6BE8DE8-6261-4CD3-8D49-9AB11C9718BA}" type="datetime1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20.1.2025</a:t>
            </a:fld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1BD0-8231-DC69-AA66-AAEF563C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600" b="0" i="0" u="none" strike="noStrike" kern="1200" cap="none" spc="-4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6140B121-BC54-5A48-EB7B-31B808BC7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75615"/>
              </p:ext>
            </p:extLst>
          </p:nvPr>
        </p:nvGraphicFramePr>
        <p:xfrm>
          <a:off x="5776438" y="5161728"/>
          <a:ext cx="40302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146">
                  <a:extLst>
                    <a:ext uri="{9D8B030D-6E8A-4147-A177-3AD203B41FA5}">
                      <a16:colId xmlns:a16="http://schemas.microsoft.com/office/drawing/2014/main" val="4118114886"/>
                    </a:ext>
                  </a:extLst>
                </a:gridCol>
                <a:gridCol w="2015146">
                  <a:extLst>
                    <a:ext uri="{9D8B030D-6E8A-4147-A177-3AD203B41FA5}">
                      <a16:colId xmlns:a16="http://schemas.microsoft.com/office/drawing/2014/main" val="4039480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23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Miehet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0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Naiset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15507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F8B60F4E-94B0-D098-27CF-889C1BF36565}"/>
              </a:ext>
            </a:extLst>
          </p:cNvPr>
          <p:cNvSpPr txBox="1"/>
          <p:nvPr/>
        </p:nvSpPr>
        <p:spPr>
          <a:xfrm>
            <a:off x="5779008" y="6269995"/>
            <a:ext cx="4027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Lähde: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Terve Suomi 2022, THL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Medium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68E4B37-1A9D-8E22-9C63-A8F228E513CF}"/>
              </a:ext>
            </a:extLst>
          </p:cNvPr>
          <p:cNvSpPr txBox="1"/>
          <p:nvPr/>
        </p:nvSpPr>
        <p:spPr>
          <a:xfrm>
            <a:off x="5779008" y="4906728"/>
            <a:ext cx="4027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1E1E1E"/>
                </a:solidFill>
                <a:latin typeface="Work Sans Light"/>
              </a:rPr>
              <a:t>20-39-vuotiaat koko väestössä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51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1DC02F-BDFA-3B43-26D9-2C09D6B0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Kestävyysliikuntasuositus – 2021 vs. 2024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F94EB5E0-97D1-53FE-89A3-BB166FBA5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Kestävyysliikuntasuosituksen saavuttavien osuus kasvoi vuodesta 2021 (62 %) vuoteen 2024 (69 %) sekä yliopistossa että ammattikorkeakoulussa opiskelevilla miehillä ja naisilla.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050EBE-09B0-60C8-2A50-4B9BBA4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9C6B75-F7F5-9C7E-57B2-7029F6B9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15</a:t>
            </a:fld>
            <a:endParaRPr lang="fi-FI" noProof="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A57583F-EFBA-53C8-5D7E-DD0DA75A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070499"/>
            <a:ext cx="6048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9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DEFD6-DB5E-6EB7-3667-56932354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Lihaskunto- ja liikehallintasuosituksen saavuttavat (%)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AF168-7909-8A68-2E92-266DCAA75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64 prosenttia miehistä ja 59 prosenttia naisista saavuttaa lihaskunto- ja liikehallintasuosituksen.</a:t>
            </a:r>
          </a:p>
          <a:p>
            <a:r>
              <a:rPr lang="fi-FI" dirty="0"/>
              <a:t>Alle 30-vuotiailla opiskelijoilla ei eroja, mutta harvimmin suositus saavutetaan 30-34-vuotiaiden ikäryhmässä.</a:t>
            </a:r>
          </a:p>
          <a:p>
            <a:r>
              <a:rPr lang="fi-FI" dirty="0"/>
              <a:t>Opiskelijoista harvimmin suosituksen saavuttavat 30-34-vuotiaat naiset (39 %).</a:t>
            </a:r>
          </a:p>
          <a:p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78EF363-46FC-F478-EBFA-883F3071BFE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9947" y="1291945"/>
            <a:ext cx="6044400" cy="3777750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3B7608-A426-D7F6-CDD8-82D298CB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93A75-1D0C-4BBF-BE8E-1C65555F6618}" type="datetime1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20.1.2025</a:t>
            </a:fld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70487B-549A-A90F-01FB-65B1763E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34A4ACD-8466-6480-473B-2B0268807C38}"/>
              </a:ext>
            </a:extLst>
          </p:cNvPr>
          <p:cNvGraphicFramePr>
            <a:graphicFrameLocks noGrp="1"/>
          </p:cNvGraphicFramePr>
          <p:nvPr/>
        </p:nvGraphicFramePr>
        <p:xfrm>
          <a:off x="5776438" y="5113585"/>
          <a:ext cx="40302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146">
                  <a:extLst>
                    <a:ext uri="{9D8B030D-6E8A-4147-A177-3AD203B41FA5}">
                      <a16:colId xmlns:a16="http://schemas.microsoft.com/office/drawing/2014/main" val="4118114886"/>
                    </a:ext>
                  </a:extLst>
                </a:gridCol>
                <a:gridCol w="2015146">
                  <a:extLst>
                    <a:ext uri="{9D8B030D-6E8A-4147-A177-3AD203B41FA5}">
                      <a16:colId xmlns:a16="http://schemas.microsoft.com/office/drawing/2014/main" val="4039480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23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Miehet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0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Naiset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15507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327092F5-E3F0-0EE8-CC08-322D849882AC}"/>
              </a:ext>
            </a:extLst>
          </p:cNvPr>
          <p:cNvSpPr txBox="1"/>
          <p:nvPr/>
        </p:nvSpPr>
        <p:spPr>
          <a:xfrm>
            <a:off x="5776438" y="4845419"/>
            <a:ext cx="4027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1E1E1E"/>
                </a:solidFill>
                <a:latin typeface="Work Sans Light"/>
              </a:rPr>
              <a:t>20-39-vuotiaat koko väestössä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AA96D7F-2D90-4B32-9966-9EF216F304B0}"/>
              </a:ext>
            </a:extLst>
          </p:cNvPr>
          <p:cNvSpPr txBox="1"/>
          <p:nvPr/>
        </p:nvSpPr>
        <p:spPr>
          <a:xfrm>
            <a:off x="5779008" y="6269995"/>
            <a:ext cx="4027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Lähde: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Terve Suomi 2022, THL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98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AA3225-DE26-7F34-2173-EA96A9BB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Lihaskunto- ja liikehallintasuositus – 2021 vs. 2024 (%)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BD8AFC-5183-D445-4A85-E819C6AA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Lihaskunto- ja liikehallintasuosituksen mukainen liikkuminen lisääntyi yliopistossa opiskelevilla miehillä vuodesta 2021 (62 %) vuoteen 2024 (68 %).</a:t>
            </a:r>
          </a:p>
          <a:p>
            <a:r>
              <a:rPr lang="fi-FI" dirty="0"/>
              <a:t>AMK:ssa opiskelevilla miehillä tai naisopiskelijoilla ei havaittu merkitsevää muutosta.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315F833-81BD-17B5-5476-98A3B30740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9008" y="2070499"/>
            <a:ext cx="6048000" cy="3780000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DE6A45-CBFC-58DA-13F9-6FB3CE0C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18BFF9-7514-E4F0-6014-0DDAF278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7601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B65F909-213C-45F7-B9EE-CF45458A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Terveysliikuntasuosituksen saavuttavien osuus (%)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74700854-EAED-C63B-0A61-9EB1D7F0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7" y="2056162"/>
            <a:ext cx="6066227" cy="337589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Yli puolet (55 %) korkeakouluopiskelijoista saavuttaa terveysliikuntasuosituksen mukaisen liikunnan määrän. </a:t>
            </a:r>
          </a:p>
          <a:p>
            <a:r>
              <a:rPr lang="fi-FI" dirty="0"/>
              <a:t>18-29-vuotiaiden opiskelijoiden erot ovat vähäisiä, mutta vanhimmassa, 30–34-vuotiaiden ikäryhmässä suositus saavutetaan harvimmin. </a:t>
            </a:r>
          </a:p>
          <a:p>
            <a:r>
              <a:rPr lang="fi-FI" dirty="0"/>
              <a:t>Suosituksen mukainen liikkuminen lisääntyi mies- ja naisopiskelijoilla selvästi vuodesta 2021 (46 %) vuoteen 2024 (55 %).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F6F867-B2AA-0FF9-DDA2-8E29F493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93A75-1D0C-4BBF-BE8E-1C65555F6618}" type="datetime1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20.1.2025</a:t>
            </a:fld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739F46-6915-D96A-9CBA-E9BAB2A2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35A39347-D08B-574A-4A8E-D5FF515A3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2604" y="1429612"/>
            <a:ext cx="5054147" cy="3375893"/>
          </a:xfrm>
          <a:prstGeom prst="rect">
            <a:avLst/>
          </a:prstGeom>
        </p:spPr>
      </p:pic>
      <p:graphicFrame>
        <p:nvGraphicFramePr>
          <p:cNvPr id="19" name="Taulukko 18">
            <a:extLst>
              <a:ext uri="{FF2B5EF4-FFF2-40B4-BE49-F238E27FC236}">
                <a16:creationId xmlns:a16="http://schemas.microsoft.com/office/drawing/2014/main" id="{8A2FF935-9583-38C6-B44A-F9FE22FEC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26854"/>
              </p:ext>
            </p:extLst>
          </p:nvPr>
        </p:nvGraphicFramePr>
        <p:xfrm>
          <a:off x="6929542" y="5368668"/>
          <a:ext cx="34882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33">
                  <a:extLst>
                    <a:ext uri="{9D8B030D-6E8A-4147-A177-3AD203B41FA5}">
                      <a16:colId xmlns:a16="http://schemas.microsoft.com/office/drawing/2014/main" val="4118114886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4039480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23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Miehet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0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Naiset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15507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E8B0832D-F3D6-BF51-1D3B-2E1CEF395F65}"/>
              </a:ext>
            </a:extLst>
          </p:cNvPr>
          <p:cNvSpPr txBox="1"/>
          <p:nvPr/>
        </p:nvSpPr>
        <p:spPr>
          <a:xfrm>
            <a:off x="6929542" y="4999032"/>
            <a:ext cx="36282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1E1E1E"/>
                </a:solidFill>
                <a:latin typeface="Work Sans Light"/>
              </a:rPr>
              <a:t>20-39-vuotiaat koko väestössä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37330D2-0BDE-8042-1A4B-1030A7A21613}"/>
              </a:ext>
            </a:extLst>
          </p:cNvPr>
          <p:cNvSpPr txBox="1"/>
          <p:nvPr/>
        </p:nvSpPr>
        <p:spPr>
          <a:xfrm>
            <a:off x="6929542" y="6544010"/>
            <a:ext cx="4027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Lähde: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Terve Suomi 2022, THL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4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E8E70D3-D670-99FF-ED41-5F3093DF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Yli 3 tuntia vapaa-ajallaan ruudun ääressä istuvat (%)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C61C83E-E01A-8E71-91FB-280CA4AAE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Opiskelijoista yli puolet (57 %) miehistä ikäryhmästä riippumatta ja lähes puolet naisista (45%) istuu yli 3 tuntia ruudun ääressä vapaa-ajallaan.</a:t>
            </a:r>
          </a:p>
          <a:p>
            <a:r>
              <a:rPr lang="fi-FI" dirty="0"/>
              <a:t>Naisopiskelijoilla osuus pienenee iän myötä.</a:t>
            </a:r>
          </a:p>
          <a:p>
            <a:r>
              <a:rPr lang="fi-FI" dirty="0"/>
              <a:t>Runsas vapaa-ajan ruutuistuminen on opiskelijoilla yleisempää kuin nuorilla aikuisilla koko väestössä.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D01D21-BADA-7C77-DE2F-C890ED04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71CE6-0F86-4FC3-9615-CC39A4C11FD4}" type="datetime1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20.1.2025</a:t>
            </a:fld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B08188-C6D2-DA51-B0D8-7E9A7ECC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76CA44F-59C7-82DD-E75F-E94C9DA0C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6489" y="334392"/>
            <a:ext cx="6096000" cy="3810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7AFE1BF-9DA7-46C3-23FC-37BAF84B0A00}"/>
              </a:ext>
            </a:extLst>
          </p:cNvPr>
          <p:cNvSpPr txBox="1"/>
          <p:nvPr/>
        </p:nvSpPr>
        <p:spPr>
          <a:xfrm>
            <a:off x="6275512" y="4299382"/>
            <a:ext cx="36282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1E1E1E"/>
                </a:solidFill>
                <a:latin typeface="Work Sans Light"/>
              </a:rPr>
              <a:t>20-39-vuotiaat koko väestössä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28B694D3-B28B-6107-6423-7AC4EF1A2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49552"/>
              </p:ext>
            </p:extLst>
          </p:nvPr>
        </p:nvGraphicFramePr>
        <p:xfrm>
          <a:off x="6275512" y="4658553"/>
          <a:ext cx="34408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431">
                  <a:extLst>
                    <a:ext uri="{9D8B030D-6E8A-4147-A177-3AD203B41FA5}">
                      <a16:colId xmlns:a16="http://schemas.microsoft.com/office/drawing/2014/main" val="4118114886"/>
                    </a:ext>
                  </a:extLst>
                </a:gridCol>
                <a:gridCol w="1720431">
                  <a:extLst>
                    <a:ext uri="{9D8B030D-6E8A-4147-A177-3AD203B41FA5}">
                      <a16:colId xmlns:a16="http://schemas.microsoft.com/office/drawing/2014/main" val="4039480800"/>
                    </a:ext>
                  </a:extLst>
                </a:gridCol>
              </a:tblGrid>
              <a:tr h="29281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232852"/>
                  </a:ext>
                </a:extLst>
              </a:tr>
              <a:tr h="292815">
                <a:tc>
                  <a:txBody>
                    <a:bodyPr/>
                    <a:lstStyle/>
                    <a:p>
                      <a:r>
                        <a:rPr lang="fi-FI" dirty="0"/>
                        <a:t>Miehet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09844"/>
                  </a:ext>
                </a:extLst>
              </a:tr>
              <a:tr h="292815">
                <a:tc>
                  <a:txBody>
                    <a:bodyPr/>
                    <a:lstStyle/>
                    <a:p>
                      <a:r>
                        <a:rPr lang="fi-FI" dirty="0"/>
                        <a:t>Naiset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15507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35110C05-7670-108B-8165-2BE12229F9F7}"/>
              </a:ext>
            </a:extLst>
          </p:cNvPr>
          <p:cNvSpPr txBox="1"/>
          <p:nvPr/>
        </p:nvSpPr>
        <p:spPr>
          <a:xfrm>
            <a:off x="6275512" y="5899892"/>
            <a:ext cx="4027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Lähde: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Terve Suomi 2022, THL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05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2D0748C-5BA6-F89A-7633-026562F6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89D43BD-C46B-897C-6C3F-51944CED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7" y="1741053"/>
            <a:ext cx="11447929" cy="33758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Tutkimuksen toteutus</a:t>
            </a:r>
          </a:p>
          <a:p>
            <a:pPr marL="873000" lvl="1" indent="-457200">
              <a:buFont typeface="+mj-lt"/>
              <a:buAutoNum type="arabicPeriod"/>
            </a:pPr>
            <a:r>
              <a:rPr lang="fi-FI" dirty="0"/>
              <a:t>Mikä on KOTT –tutkimus?</a:t>
            </a:r>
          </a:p>
          <a:p>
            <a:pPr marL="873000" lvl="1" indent="-457200">
              <a:buFont typeface="+mj-lt"/>
              <a:buAutoNum type="arabicPeriod"/>
            </a:pPr>
            <a:r>
              <a:rPr lang="fi-FI" dirty="0"/>
              <a:t>Mihin tuloksia käytetään?</a:t>
            </a:r>
          </a:p>
          <a:p>
            <a:pPr marL="873000" lvl="1" indent="-457200">
              <a:buFont typeface="+mj-lt"/>
              <a:buAutoNum type="arabicPeriod"/>
            </a:pPr>
            <a:r>
              <a:rPr lang="fi-FI" dirty="0"/>
              <a:t>Menetelmät ja tutkimuksen kulku</a:t>
            </a:r>
          </a:p>
          <a:p>
            <a:pPr marL="873000" lvl="1" indent="-457200">
              <a:buFont typeface="+mj-lt"/>
              <a:buAutoNum type="arabicPeriod"/>
            </a:pPr>
            <a:r>
              <a:rPr lang="fi-FI" dirty="0"/>
              <a:t>Aineisto</a:t>
            </a:r>
          </a:p>
          <a:p>
            <a:pPr marL="873000" lvl="1" indent="-457200">
              <a:buFont typeface="+mj-lt"/>
              <a:buAutoNum type="arabicPeriod"/>
            </a:pPr>
            <a:r>
              <a:rPr lang="fi-FI" dirty="0"/>
              <a:t>Raportointi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Tuloksia 2024</a:t>
            </a:r>
          </a:p>
          <a:p>
            <a:pPr marL="873000" lvl="1" indent="-457200">
              <a:buFont typeface="+mj-lt"/>
              <a:buAutoNum type="arabicPeriod"/>
            </a:pPr>
            <a:r>
              <a:rPr lang="fi-FI" dirty="0"/>
              <a:t>Liikunta</a:t>
            </a:r>
          </a:p>
          <a:p>
            <a:pPr marL="873000" lvl="1" indent="-457200">
              <a:buFont typeface="+mj-lt"/>
              <a:buAutoNum type="arabicPeriod"/>
            </a:pPr>
            <a:r>
              <a:rPr lang="fi-FI" dirty="0"/>
              <a:t>Istuminen</a:t>
            </a:r>
          </a:p>
          <a:p>
            <a:pPr marL="873000" lvl="1" indent="-457200">
              <a:buFont typeface="+mj-lt"/>
              <a:buAutoNum type="arabicPeriod"/>
            </a:pPr>
            <a:r>
              <a:rPr lang="fi-FI" dirty="0"/>
              <a:t>Liikuntatoimintaan osallistuminen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Yhteenveto ja johtopäätökset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AB851F-82DF-A8CB-527B-1B1F7E8B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0B1A-3316-43D6-B934-10B5289E87DB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FF75A7-841A-337A-5A05-2B5B9DD6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0138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D3A03E8A-D3EB-08B8-369B-FF3823ED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557866"/>
            <a:ext cx="5231502" cy="1988564"/>
          </a:xfrm>
        </p:spPr>
        <p:txBody>
          <a:bodyPr anchor="b">
            <a:normAutofit fontScale="90000"/>
          </a:bodyPr>
          <a:lstStyle/>
          <a:p>
            <a:r>
              <a:rPr lang="fi-FI" sz="4600" dirty="0"/>
              <a:t>Opiskelija istuu arjessaan keskimäärin 10,5 tuntia päivässä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F290647-61FE-C4D5-1DCC-804168D57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38" y="2798064"/>
            <a:ext cx="5232400" cy="281178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Lähes kaikki opiskelijat (89 %) istuvat arkipäivisin vähintään 8 tuntia vuorokaudessa.</a:t>
            </a:r>
          </a:p>
          <a:p>
            <a:r>
              <a:rPr lang="fi-FI" dirty="0"/>
              <a:t>Miehistä 40 prosenttia ja naisista lähes 30 prosenttia istuu vähintään 12 tuntia vuorokaudessa.</a:t>
            </a:r>
          </a:p>
          <a:p>
            <a:r>
              <a:rPr lang="fi-FI" dirty="0"/>
              <a:t>Kokonaisistuminen on keskimäärin pysynyt lähes samalla tasolla vuodesta 2016 lähtien (10,5h-11h).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2D0F07-EA95-C340-B196-539562E7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35451" y="6269995"/>
            <a:ext cx="1972568" cy="284816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171CE6-0F86-4FC3-9615-CC39A4C11FD4}" type="datetime1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20.1.2025</a:t>
            </a:fld>
            <a:endParaRPr kumimoji="0" lang="fi-FI" sz="1600" b="0" i="0" u="none" strike="noStrike" kern="1200" cap="none" spc="-4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721160-F5DD-5A3E-08BE-F6A4B777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600" b="0" i="0" u="none" strike="noStrike" kern="1200" cap="none" spc="-4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1B138B41-BABB-5364-3041-C1E0BAE7FDC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533196"/>
          <a:ext cx="4434348" cy="1676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08587">
                  <a:extLst>
                    <a:ext uri="{9D8B030D-6E8A-4147-A177-3AD203B41FA5}">
                      <a16:colId xmlns:a16="http://schemas.microsoft.com/office/drawing/2014/main" val="992624437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1047896986"/>
                    </a:ext>
                  </a:extLst>
                </a:gridCol>
                <a:gridCol w="1096917">
                  <a:extLst>
                    <a:ext uri="{9D8B030D-6E8A-4147-A177-3AD203B41FA5}">
                      <a16:colId xmlns:a16="http://schemas.microsoft.com/office/drawing/2014/main" val="1074067891"/>
                    </a:ext>
                  </a:extLst>
                </a:gridCol>
                <a:gridCol w="1120257">
                  <a:extLst>
                    <a:ext uri="{9D8B030D-6E8A-4147-A177-3AD203B41FA5}">
                      <a16:colId xmlns:a16="http://schemas.microsoft.com/office/drawing/2014/main" val="714972321"/>
                    </a:ext>
                  </a:extLst>
                </a:gridCol>
              </a:tblGrid>
              <a:tr h="298022"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718164"/>
                  </a:ext>
                </a:extLst>
              </a:tr>
              <a:tr h="298022">
                <a:tc rowSpan="2">
                  <a:txBody>
                    <a:bodyPr/>
                    <a:lstStyle/>
                    <a:p>
                      <a:pPr algn="ctr"/>
                      <a:r>
                        <a:rPr lang="fi-FI" sz="1600" b="1" dirty="0"/>
                        <a:t>≥8h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Miehet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88 %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525615"/>
                  </a:ext>
                </a:extLst>
              </a:tr>
              <a:tr h="298022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Naiset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82 %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88 %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25367"/>
                  </a:ext>
                </a:extLst>
              </a:tr>
              <a:tr h="2980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/>
                        <a:t>≥12h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Miehet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45 %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42 %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8921"/>
                  </a:ext>
                </a:extLst>
              </a:tr>
              <a:tr h="298022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Naiset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34 %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32 %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410523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2C5787E5-97A3-6DA4-D0A5-3090B99B5CB1}"/>
              </a:ext>
            </a:extLst>
          </p:cNvPr>
          <p:cNvSpPr txBox="1"/>
          <p:nvPr/>
        </p:nvSpPr>
        <p:spPr>
          <a:xfrm>
            <a:off x="6096000" y="6365557"/>
            <a:ext cx="56338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Lähde: </a:t>
            </a:r>
            <a:r>
              <a:rPr kumimoji="0" lang="fi-FI" alt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Medium"/>
                <a:ea typeface="+mn-ea"/>
                <a:cs typeface="+mn-cs"/>
              </a:rPr>
              <a:t>KOTT 2016, YTHS &amp; KOTT 2021, THL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pic>
        <p:nvPicPr>
          <p:cNvPr id="4" name="Kuva 3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009113DE-C944-61E5-642F-BAA7DA020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3" y="9331"/>
            <a:ext cx="6400847" cy="45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62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150EA977-868F-2E4B-549E-C8CC9417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3189"/>
            <a:ext cx="5317846" cy="810097"/>
          </a:xfrm>
        </p:spPr>
        <p:txBody>
          <a:bodyPr/>
          <a:lstStyle/>
          <a:p>
            <a:r>
              <a:rPr lang="fi-FI" dirty="0"/>
              <a:t>Liikuntapalvelut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E2E50C5-41F9-CF5D-B253-61227F74E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38" y="1356854"/>
            <a:ext cx="5318125" cy="4342292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Suurin osa (75 %) opiskelijoista harrastaa liikuntaa omatoimisesti.</a:t>
            </a:r>
          </a:p>
          <a:p>
            <a:r>
              <a:rPr lang="fi-FI" dirty="0"/>
              <a:t>Palvelukentällä kaupallinen puoli liikuttaa opiskelijoita useimmin – lähes neljännes opiskelijoista vastaa näin.</a:t>
            </a:r>
          </a:p>
          <a:p>
            <a:r>
              <a:rPr lang="fi-FI" dirty="0"/>
              <a:t>Ammattikorkeakouluissa (7 %) käytetään selvästi harvemmin korkeakoulujen, opiskelijakuntien, tai ainejärjestöjen järjestämiä liikuntapalveluja kuin yliopistoissa (22 %).</a:t>
            </a:r>
          </a:p>
          <a:p>
            <a:r>
              <a:rPr lang="fi-FI" dirty="0"/>
              <a:t>Korkeakoulujen, opiskelijakunnan tai ainejärjestöjen järjestämään liikuntaan osallistuvien osuus kasvoi 5 %-yksikköä kolmen vuoden takaiseen verrattuna.</a:t>
            </a:r>
          </a:p>
          <a:p>
            <a:endParaRPr lang="fi-FI" dirty="0"/>
          </a:p>
        </p:txBody>
      </p:sp>
      <p:sp>
        <p:nvSpPr>
          <p:cNvPr id="30" name="Date Placeholder 5">
            <a:extLst>
              <a:ext uri="{FF2B5EF4-FFF2-40B4-BE49-F238E27FC236}">
                <a16:creationId xmlns:a16="http://schemas.microsoft.com/office/drawing/2014/main" id="{80E1AAD5-E3C1-1546-8725-0F7765EA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7519F51-E5C9-4EA5-AD5A-0E73BC02374E}" type="datetime1">
              <a:rPr lang="fi-FI" noProof="0" smtClean="0"/>
              <a:pPr>
                <a:spcAft>
                  <a:spcPts val="600"/>
                </a:spcAft>
              </a:pPr>
              <a:t>20.1.2025</a:t>
            </a:fld>
            <a:endParaRPr lang="fi-FI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BA6214-194D-B1BE-81A8-BB6610EE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21</a:t>
            </a:fld>
            <a:endParaRPr lang="fi-FI" noProof="0"/>
          </a:p>
        </p:txBody>
      </p:sp>
      <p:sp>
        <p:nvSpPr>
          <p:cNvPr id="6" name="Päivämäärän paikkamerkki 5" hidden="1">
            <a:extLst>
              <a:ext uri="{FF2B5EF4-FFF2-40B4-BE49-F238E27FC236}">
                <a16:creationId xmlns:a16="http://schemas.microsoft.com/office/drawing/2014/main" id="{CBE632A6-CDB4-40A7-52DC-DDF6687D196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70625"/>
            <a:ext cx="1973263" cy="284163"/>
          </a:xfrm>
        </p:spPr>
        <p:txBody>
          <a:bodyPr/>
          <a:lstStyle/>
          <a:p>
            <a:pPr>
              <a:spcAft>
                <a:spcPts val="600"/>
              </a:spcAft>
            </a:pPr>
            <a:fld id="{D7519F51-E5C9-4EA5-AD5A-0E73BC02374E}" type="datetime1">
              <a:rPr lang="fi-FI" noProof="0" smtClean="0"/>
              <a:pPr>
                <a:spcAft>
                  <a:spcPts val="600"/>
                </a:spcAft>
              </a:pPr>
              <a:t>20.1.2025</a:t>
            </a:fld>
            <a:endParaRPr lang="fi-FI" noProof="0"/>
          </a:p>
        </p:txBody>
      </p:sp>
      <p:pic>
        <p:nvPicPr>
          <p:cNvPr id="4" name="Kuva 3" descr="Kuva, joka sisältää kohteen teksti, kuvakaappaus, diagrammi, viiva&#10;&#10;Kuvaus luotu automaattisesti">
            <a:extLst>
              <a:ext uri="{FF2B5EF4-FFF2-40B4-BE49-F238E27FC236}">
                <a16:creationId xmlns:a16="http://schemas.microsoft.com/office/drawing/2014/main" id="{1E7987CA-6544-9A9E-D3FD-C5D4E58AB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45" y="0"/>
            <a:ext cx="4939201" cy="352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F8FD83B-48C9-A309-54D9-70F9A13EB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245" y="3330000"/>
            <a:ext cx="4939201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5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 descr="Kuva, joka sisältää kohteen vaate, henkilö, jalkineet, farkut&#10;&#10;Kuvaus luotu automaattisesti">
            <a:extLst>
              <a:ext uri="{FF2B5EF4-FFF2-40B4-BE49-F238E27FC236}">
                <a16:creationId xmlns:a16="http://schemas.microsoft.com/office/drawing/2014/main" id="{0E0E2C63-7925-DB1F-D75F-32DE76BF2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t="-1" r="32579" b="-1"/>
          <a:stretch/>
        </p:blipFill>
        <p:spPr>
          <a:xfrm>
            <a:off x="6096000" y="10"/>
            <a:ext cx="6104613" cy="6858069"/>
          </a:xfrm>
          <a:prstGeom prst="rect">
            <a:avLst/>
          </a:prstGeom>
          <a:noFill/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8AF98FA4-E5B6-A20B-DD6B-21D0AF51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87" y="303189"/>
            <a:ext cx="5231502" cy="918966"/>
          </a:xfrm>
        </p:spPr>
        <p:txBody>
          <a:bodyPr anchor="b">
            <a:normAutofit/>
          </a:bodyPr>
          <a:lstStyle/>
          <a:p>
            <a:r>
              <a:rPr lang="fi-FI" dirty="0"/>
              <a:t>Yhteenveto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3483812-CD31-1C34-BF38-E630583DF2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38" y="1388713"/>
            <a:ext cx="5232400" cy="455980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Terveysliikuntasuosituksen mukaisen liikunnan määrän saavuttavien opiskelijoiden osuus on kasvanut kolmen vuoden takaisesta ja yli puolet liikkuvat suositusten valossa tarpeeksi.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Vanhemmilla opiskelijoilla liikkuminen kuitenkin selvästi vähäisempää verrattuna sekä nuorempiin opiskelijoihin että nuoreen aikuisväestöön.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Opiskelijat istuvat edelleen arjessaan paljon ja vapaa-ajalla ruudun ääressä istuminen on opiskelijaväestössä yleisempää kuin nuorilla aikuisilla koko väestössä.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Selvä enemmistö opiskelijoista harrastaa jotain liikuntaa ja yleisimmin omatoimisesti.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Korkeakoulujen tarjoamien liikuntapalvelujen käyttö on hieman yleistynyt opiskelijoilla verrattuna vuoteen 2021.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BEE55D-D242-4391-8C03-971E42C0DED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635451" y="6269995"/>
            <a:ext cx="1972568" cy="284816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519F51-E5C9-4EA5-AD5A-0E73BC02374E}" type="datetime1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20.1.2025</a:t>
            </a:fld>
            <a:endParaRPr kumimoji="0" lang="fi-FI" sz="1600" b="0" i="0" u="none" strike="noStrike" kern="1200" cap="none" spc="-4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7265A7-EC33-8105-42B7-BCB850F0E8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600" b="0" i="0" u="none" strike="noStrike" kern="1200" cap="none" spc="-4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2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ättely ääriviiva">
            <a:extLst>
              <a:ext uri="{FF2B5EF4-FFF2-40B4-BE49-F238E27FC236}">
                <a16:creationId xmlns:a16="http://schemas.microsoft.com/office/drawing/2014/main" id="{6397354A-2ACC-1EF0-0B71-B5FEE040F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381000"/>
            <a:ext cx="6095999" cy="6095999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8BEEDAB2-145E-6758-F566-47877343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557866"/>
            <a:ext cx="5231502" cy="1373571"/>
          </a:xfrm>
        </p:spPr>
        <p:txBody>
          <a:bodyPr anchor="b">
            <a:normAutofit/>
          </a:bodyPr>
          <a:lstStyle/>
          <a:p>
            <a:r>
              <a:rPr lang="fi-FI" dirty="0"/>
              <a:t>Johtopäätökset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BC9CB0-4B60-332B-B073-D3AD33843E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38" y="2500604"/>
            <a:ext cx="5530040" cy="31092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Suunta on oikea! 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Hyvästä kehityksestä huolimatta liikkumisen edistämistyötä tarvitaan, sillä lähes puolella suositus ei edelleenkään täyty ja erityisesti vanhimmat opiskelijat saavuttavat suositukset harvemmin. 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Riittävän fyysisen aktiivisuuden toteutumista opiskelijan – ja ylipäätään nuoren aikuisen – tavanomaisessa elinympäristössä voidaan tukea riittävillä ja saavutettavilla liikuntapalveluilla, (opiskelu)ympäristöön ja (opiskelu)kulttuuriin liitännäisillä tekijöillä (toiminnallinen opetus, paikallaanolon tauotus, liikkumista ja liikuntaa tukevat tilat ja mahdollisuudet)</a:t>
            </a:r>
          </a:p>
          <a:p>
            <a:pPr>
              <a:lnSpc>
                <a:spcPct val="90000"/>
              </a:lnSpc>
            </a:pPr>
            <a:endParaRPr lang="fi-FI" sz="1500" dirty="0"/>
          </a:p>
          <a:p>
            <a:pPr>
              <a:lnSpc>
                <a:spcPct val="90000"/>
              </a:lnSpc>
            </a:pPr>
            <a:endParaRPr lang="fi-FI" sz="15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A05F88-85F4-2396-7BC6-62F923B3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35451" y="6269995"/>
            <a:ext cx="1972568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6BE8DE8-6261-4CD3-8D49-9AB11C9718BA}" type="datetime1">
              <a:rPr lang="fi-FI" noProof="0" smtClean="0"/>
              <a:pPr>
                <a:spcAft>
                  <a:spcPts val="600"/>
                </a:spcAft>
              </a:pPr>
              <a:t>20.1.2025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42BF08-0FE1-F6BB-95DF-3723672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23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86719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D851DF-BF41-83CE-0C31-94362B24B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  <a:endParaRPr lang="LID4096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926302-A958-1F0D-E34B-AB091C2D6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valtteri.pohjola@thl.fi</a:t>
            </a:r>
            <a:endParaRPr lang="LID4096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A25E8-A500-0414-FBD4-EDA88E8D8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1824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7A5581D-8C15-4ED7-5958-512390420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KOTT 2024 –tutkimuksen toteutus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9741E81B-987F-75C9-E450-3E73E9749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6916F1E-1624-B4ED-47E2-79931B93A1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E6AF1F-C973-F60A-4E0C-9C193CD4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20.1.2025</a:t>
            </a:fld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380E6F-996C-64EE-D9AD-9B7CBDE8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1623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4846645-AC1D-2B58-42BA-3E0F30B6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192107"/>
            <a:ext cx="5231502" cy="1199372"/>
          </a:xfrm>
        </p:spPr>
        <p:txBody>
          <a:bodyPr anchor="b">
            <a:noAutofit/>
          </a:bodyPr>
          <a:lstStyle/>
          <a:p>
            <a:r>
              <a:rPr lang="fi-FI" sz="3200" dirty="0"/>
              <a:t>Mikä on KOTT-tutkimus?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86CEF19-A6D4-067A-BAF6-3BD9423A7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38" y="1908313"/>
            <a:ext cx="5232400" cy="3701531"/>
          </a:xfrm>
        </p:spPr>
        <p:txBody>
          <a:bodyPr>
            <a:normAutofit/>
          </a:bodyPr>
          <a:lstStyle/>
          <a:p>
            <a:pPr marL="269875" indent="-269875" fontAlgn="base">
              <a:lnSpc>
                <a:spcPct val="90000"/>
              </a:lnSpc>
            </a:pPr>
            <a:r>
              <a:rPr lang="fi-FI" sz="2000" dirty="0"/>
              <a:t>Valtakunnallinen korkeakouluopiskelijoiden terveys- ja hyvinvointitutkimus </a:t>
            </a:r>
          </a:p>
          <a:p>
            <a:pPr marL="269875" indent="-269875" fontAlgn="base">
              <a:lnSpc>
                <a:spcPct val="90000"/>
              </a:lnSpc>
            </a:pPr>
            <a:r>
              <a:rPr lang="fi-FI" sz="2000" dirty="0"/>
              <a:t>Tuottaa monipuolista tietoa 18–34-vuotiaiden opiskelijoiden terveyden, hyvinvoinnin ja terveyspalveluiden nykytilasta ja muutoksesta </a:t>
            </a:r>
          </a:p>
          <a:p>
            <a:pPr marL="269875" indent="-269875" fontAlgn="base">
              <a:lnSpc>
                <a:spcPct val="90000"/>
              </a:lnSpc>
            </a:pPr>
            <a:r>
              <a:rPr kumimoji="0" lang="fi-FI" sz="2000" b="0" i="0" u="none" strike="noStrike" kern="1200" cap="none" spc="-3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Pääpaino on tiedoissa joita ei saada muista lähteistä mm. koettu terveys, mielenterveysoireilu, </a:t>
            </a:r>
            <a:r>
              <a:rPr lang="fi-FI" sz="2000" dirty="0">
                <a:solidFill>
                  <a:srgbClr val="1E1E1E"/>
                </a:solidFill>
                <a:latin typeface="Work Sans Light"/>
              </a:rPr>
              <a:t>elintavat, opiskelukyky, osallisuus, terveyspalvelukokemukset</a:t>
            </a:r>
            <a:endParaRPr lang="fi-FI" sz="2000" dirty="0"/>
          </a:p>
          <a:p>
            <a:pPr marL="269875" indent="-269875" fontAlgn="base">
              <a:lnSpc>
                <a:spcPct val="90000"/>
              </a:lnSpc>
            </a:pPr>
            <a:endParaRPr lang="en-US" sz="2000" dirty="0"/>
          </a:p>
          <a:p>
            <a:pPr marL="269875" indent="-269875">
              <a:lnSpc>
                <a:spcPct val="90000"/>
              </a:lnSpc>
            </a:pPr>
            <a:endParaRPr lang="fi-FI" sz="200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FBA5CB2-C288-6564-37FE-0FDB18F543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0" y="0"/>
            <a:ext cx="3043583" cy="30457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8B48628-556E-4F10-E744-A608CB60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35451" y="6269995"/>
            <a:ext cx="1972568" cy="284816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-4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24.10.2024</a:t>
            </a:r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70FB3B-7A56-29BD-6621-E2DBDBF5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600" b="0" i="0" u="none" strike="noStrike" kern="1200" cap="none" spc="-4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pic>
        <p:nvPicPr>
          <p:cNvPr id="20" name="Kuvan paikkamerkki 19">
            <a:extLst>
              <a:ext uri="{FF2B5EF4-FFF2-40B4-BE49-F238E27FC236}">
                <a16:creationId xmlns:a16="http://schemas.microsoft.com/office/drawing/2014/main" id="{B88B3737-0040-2B6B-1640-694044799A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5010DE4-C4B5-85AA-AFC5-0241AE89DDF9}"/>
              </a:ext>
            </a:extLst>
          </p:cNvPr>
          <p:cNvSpPr txBox="1">
            <a:spLocks/>
          </p:cNvSpPr>
          <p:nvPr/>
        </p:nvSpPr>
        <p:spPr>
          <a:xfrm>
            <a:off x="9144000" y="3812208"/>
            <a:ext cx="3043583" cy="3045791"/>
          </a:xfrm>
          <a:prstGeom prst="rect">
            <a:avLst/>
          </a:prstGeom>
          <a:solidFill>
            <a:srgbClr val="FFFAC3"/>
          </a:solidFill>
        </p:spPr>
        <p:txBody>
          <a:bodyPr vert="horz" lIns="180000" tIns="180000" rIns="7200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8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-7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 pitchFamily="2" charset="0"/>
                <a:ea typeface="+mn-ea"/>
                <a:cs typeface="+mn-cs"/>
              </a:rPr>
              <a:t>KOTT-kysely toteutetaan joka neljäs vuosi. Alun perin tutkimuksesta vastasi YTHS.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0" i="0" u="none" strike="noStrike" kern="1200" cap="none" spc="-7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-7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 pitchFamily="2" charset="0"/>
                <a:ea typeface="+mn-ea"/>
                <a:cs typeface="+mn-cs"/>
              </a:rPr>
              <a:t>THL toteutti tutkimuksen ensimmäistä kertaa vuonna 2021 ja toisen kerran vuonna 2024.</a:t>
            </a:r>
          </a:p>
        </p:txBody>
      </p:sp>
    </p:spTree>
    <p:extLst>
      <p:ext uri="{BB962C8B-B14F-4D97-AF65-F5344CB8AC3E}">
        <p14:creationId xmlns:p14="http://schemas.microsoft.com/office/powerpoint/2010/main" val="195437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8E17F7-98F1-65D9-62CC-2204ACB7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8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z="4300" kern="1200" spc="-200" baseline="0">
                <a:latin typeface="+mj-lt"/>
                <a:ea typeface="+mj-ea"/>
                <a:cs typeface="+mj-cs"/>
              </a:rPr>
              <a:t>Mihin KOTT-tutkimuksen tuloksia voidaan käyttää?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5222ED9-7251-30FE-1611-EBE0BE1E3140}"/>
              </a:ext>
            </a:extLst>
          </p:cNvPr>
          <p:cNvSpPr txBox="1"/>
          <p:nvPr/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i-FI" sz="1500" b="1" i="0" u="none" strike="noStrike" cap="none" spc="-30" normalizeH="0" dirty="0">
                <a:ln>
                  <a:noFill/>
                </a:ln>
                <a:effectLst/>
                <a:uLnTx/>
                <a:uFillTx/>
              </a:rPr>
              <a:t>1)  Tilannekuva ja tulevan ennakointi</a:t>
            </a:r>
          </a:p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i-FI" sz="1500" b="0" i="0" u="none" strike="noStrike" cap="none" spc="-30" normalizeH="0" dirty="0">
                <a:ln>
                  <a:noFill/>
                </a:ln>
                <a:effectLst/>
                <a:uLnTx/>
                <a:uFillTx/>
              </a:rPr>
              <a:t>Millaisia terveys- ja hyvinvointiongelmia korkeakouluopiskelijoilla on? </a:t>
            </a:r>
          </a:p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i-FI" sz="1500" b="0" i="0" u="none" strike="noStrike" cap="none" spc="-30" normalizeH="0" dirty="0">
                <a:ln>
                  <a:noFill/>
                </a:ln>
                <a:effectLst/>
                <a:uLnTx/>
                <a:uFillTx/>
              </a:rPr>
              <a:t>Kuinka yleisiä ne ovat? </a:t>
            </a:r>
          </a:p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i-FI" sz="1500" b="0" i="0" u="none" strike="noStrike" cap="none" spc="-30" normalizeH="0" dirty="0">
                <a:ln>
                  <a:noFill/>
                </a:ln>
                <a:effectLst/>
                <a:uLnTx/>
                <a:uFillTx/>
              </a:rPr>
              <a:t>Mitkä ongelmat ovat yleistymässä? Mitkä vähenemässä?</a:t>
            </a:r>
          </a:p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fi-FI" sz="1500" b="0" i="0" u="none" strike="noStrike" cap="none" spc="-30" normalizeH="0" dirty="0">
              <a:ln>
                <a:noFill/>
              </a:ln>
              <a:effectLst/>
              <a:uLnTx/>
              <a:uFillTx/>
            </a:endParaRPr>
          </a:p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i-FI" sz="1500" b="1" i="0" u="none" strike="noStrike" cap="none" spc="-30" normalizeH="0" dirty="0">
                <a:ln>
                  <a:noFill/>
                </a:ln>
                <a:effectLst/>
                <a:uLnTx/>
                <a:uFillTx/>
              </a:rPr>
              <a:t>2) Terveys- ja hyvinvointiongelmien ehkäisy </a:t>
            </a:r>
          </a:p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i-FI" sz="1500" b="0" i="0" u="none" strike="noStrike" cap="none" spc="-30" normalizeH="0" dirty="0">
                <a:ln>
                  <a:noFill/>
                </a:ln>
                <a:effectLst/>
                <a:uLnTx/>
                <a:uFillTx/>
              </a:rPr>
              <a:t>Mitkä ovat tärkeimpiä ongelmien syitä ja mitkä suojaavia tekijöitä? Miten niiden yleisyys muuttuu?  Missä opiskelijaryhmissä ne ovat yleisimpiä?  Miten ongelmien syitä voidaan vähentää ja suojaavia tekijöitä vahvistaa?</a:t>
            </a:r>
          </a:p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fi-FI" sz="1500" b="0" i="0" u="none" strike="noStrike" cap="none" spc="-30" normalizeH="0" dirty="0">
              <a:ln>
                <a:noFill/>
              </a:ln>
              <a:effectLst/>
              <a:uLnTx/>
              <a:uFillTx/>
            </a:endParaRPr>
          </a:p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i-FI" sz="1500" b="1" i="0" u="none" strike="noStrike" cap="none" spc="-30" normalizeH="0" dirty="0">
                <a:ln>
                  <a:noFill/>
                </a:ln>
                <a:effectLst/>
                <a:uLnTx/>
                <a:uFillTx/>
              </a:rPr>
              <a:t>3) Terveyspalvelujen kehittäminen </a:t>
            </a:r>
          </a:p>
          <a:p>
            <a:pPr marL="270000" marR="0" lvl="0" indent="-270000" fontAlgn="auto">
              <a:lnSpc>
                <a:spcPct val="90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i-FI" sz="1500" b="0" i="0" u="none" strike="noStrike" cap="none" spc="-30" normalizeH="0" dirty="0">
                <a:ln>
                  <a:noFill/>
                </a:ln>
                <a:effectLst/>
                <a:uLnTx/>
                <a:uFillTx/>
              </a:rPr>
              <a:t>Saavatko opiskelijat tarvitsemiaan </a:t>
            </a:r>
            <a:r>
              <a:rPr kumimoji="0" lang="fi-FI" sz="1500" b="0" i="0" u="none" strike="noStrike" cap="none" spc="-30" normalizeH="0" dirty="0" err="1">
                <a:ln>
                  <a:noFill/>
                </a:ln>
                <a:effectLst/>
                <a:uLnTx/>
                <a:uFillTx/>
              </a:rPr>
              <a:t>YTHS:n</a:t>
            </a:r>
            <a:r>
              <a:rPr kumimoji="0" lang="fi-FI" sz="1500" b="0" i="0" u="none" strike="noStrike" cap="none" spc="-30" normalizeH="0" dirty="0">
                <a:ln>
                  <a:noFill/>
                </a:ln>
                <a:effectLst/>
                <a:uLnTx/>
                <a:uFillTx/>
              </a:rPr>
              <a:t> palveluja? Tuottavatko palvelut toivotun tuloksen? Miten ennaltaehkäisevää työtä tulisi kohdistaa? </a:t>
            </a:r>
          </a:p>
        </p:txBody>
      </p:sp>
      <p:pic>
        <p:nvPicPr>
          <p:cNvPr id="12" name="Picture 6" descr="Why Is There a Disconnect Between Research and Practice and What Can Be  Done About It? | Bellwether">
            <a:extLst>
              <a:ext uri="{FF2B5EF4-FFF2-40B4-BE49-F238E27FC236}">
                <a16:creationId xmlns:a16="http://schemas.microsoft.com/office/drawing/2014/main" id="{DA67F96B-862F-50E1-AC88-416DBE4E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198" y="2061810"/>
            <a:ext cx="5256000" cy="350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44EFC5-40BE-E7A1-2498-4A0879C885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35451" y="6269995"/>
            <a:ext cx="1972568" cy="284816"/>
          </a:xfrm>
        </p:spPr>
        <p:txBody>
          <a:bodyPr vert="horz" lIns="0" tIns="0" rIns="0" bIns="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-4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24.10.2024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430CCB-E3F7-ADCD-CD05-CC6AE6BDF2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4507" y="6269995"/>
            <a:ext cx="639939" cy="284816"/>
          </a:xfrm>
        </p:spPr>
        <p:txBody>
          <a:bodyPr vert="horz" lIns="0" tIns="0" rIns="0" bIns="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b="0" i="0" u="none" strike="noStrike" cap="none" normalizeH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b="0" i="0" u="none" strike="noStrike" cap="none" normalizeH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748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5F7CA1-D6DD-89D3-1B53-74E123F0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84" y="287332"/>
            <a:ext cx="11447929" cy="1468158"/>
          </a:xfrm>
        </p:spPr>
        <p:txBody>
          <a:bodyPr>
            <a:normAutofit fontScale="90000"/>
          </a:bodyPr>
          <a:lstStyle/>
          <a:p>
            <a:r>
              <a:rPr lang="fi-FI" sz="5400" dirty="0"/>
              <a:t>KOTT 2024-tutkimukseen kutsuttiin </a:t>
            </a:r>
            <a:br>
              <a:rPr lang="fi-FI" sz="5400" dirty="0"/>
            </a:br>
            <a:r>
              <a:rPr lang="fi-FI" sz="5400" dirty="0"/>
              <a:t>12 000 korkeakouluopiskelijaa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AC61C6-6BF6-9A1A-FCDE-65C6EB10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-4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24.10.2024</a:t>
            </a:r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C63E8A-3DAA-6FC2-597B-D1C3B3AE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600" b="0" i="0" u="none" strike="noStrike" kern="1200" cap="none" spc="-4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28265E52-3A1F-D924-CC3B-37EA2614E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926042"/>
              </p:ext>
            </p:extLst>
          </p:nvPr>
        </p:nvGraphicFramePr>
        <p:xfrm>
          <a:off x="321647" y="5480832"/>
          <a:ext cx="11447929" cy="23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7A34740B-D2B6-C524-C9C5-77D8532BCC3B}"/>
              </a:ext>
            </a:extLst>
          </p:cNvPr>
          <p:cNvSpPr txBox="1"/>
          <p:nvPr/>
        </p:nvSpPr>
        <p:spPr>
          <a:xfrm>
            <a:off x="2834672" y="2990127"/>
            <a:ext cx="215686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Opiskelijoita pyydettiin vastaamaan </a:t>
            </a: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 Light"/>
                <a:ea typeface="+mn-ea"/>
                <a:cs typeface="+mn-cs"/>
              </a:rPr>
              <a:t>sähköiseen kyselyyn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C181F14-77B4-901A-9D4B-EB8D1260D9AD}"/>
              </a:ext>
            </a:extLst>
          </p:cNvPr>
          <p:cNvSpPr txBox="1"/>
          <p:nvPr/>
        </p:nvSpPr>
        <p:spPr>
          <a:xfrm>
            <a:off x="7762587" y="2759654"/>
            <a:ext cx="18112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 Light"/>
                <a:ea typeface="+mn-ea"/>
                <a:cs typeface="+mn-cs"/>
              </a:rPr>
              <a:t>Tuloksia julkaistaan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THL:n verkkopalvelussa ja raportteina </a:t>
            </a:r>
          </a:p>
        </p:txBody>
      </p:sp>
      <p:cxnSp>
        <p:nvCxnSpPr>
          <p:cNvPr id="9" name="Yhdistin: Kaareva 8">
            <a:extLst>
              <a:ext uri="{FF2B5EF4-FFF2-40B4-BE49-F238E27FC236}">
                <a16:creationId xmlns:a16="http://schemas.microsoft.com/office/drawing/2014/main" id="{E176C9FA-C5F5-8E58-832D-A0DFC707B0A4}"/>
              </a:ext>
            </a:extLst>
          </p:cNvPr>
          <p:cNvCxnSpPr>
            <a:cxnSpLocks/>
          </p:cNvCxnSpPr>
          <p:nvPr/>
        </p:nvCxnSpPr>
        <p:spPr>
          <a:xfrm>
            <a:off x="4635742" y="2509189"/>
            <a:ext cx="859372" cy="85709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Yhdistin: Kaareva 9">
            <a:extLst>
              <a:ext uri="{FF2B5EF4-FFF2-40B4-BE49-F238E27FC236}">
                <a16:creationId xmlns:a16="http://schemas.microsoft.com/office/drawing/2014/main" id="{761154BC-D9F4-1B61-4AAA-57EDA5F09899}"/>
              </a:ext>
            </a:extLst>
          </p:cNvPr>
          <p:cNvCxnSpPr>
            <a:cxnSpLocks/>
          </p:cNvCxnSpPr>
          <p:nvPr/>
        </p:nvCxnSpPr>
        <p:spPr>
          <a:xfrm flipV="1">
            <a:off x="1654193" y="2535188"/>
            <a:ext cx="1199919" cy="88182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Yhdistin: Kaareva 10">
            <a:extLst>
              <a:ext uri="{FF2B5EF4-FFF2-40B4-BE49-F238E27FC236}">
                <a16:creationId xmlns:a16="http://schemas.microsoft.com/office/drawing/2014/main" id="{6DB72735-B917-0472-0CC0-910DBE1AC8E7}"/>
              </a:ext>
            </a:extLst>
          </p:cNvPr>
          <p:cNvCxnSpPr>
            <a:cxnSpLocks/>
          </p:cNvCxnSpPr>
          <p:nvPr/>
        </p:nvCxnSpPr>
        <p:spPr>
          <a:xfrm flipV="1">
            <a:off x="6696888" y="2518971"/>
            <a:ext cx="923961" cy="86004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F73B0E8-F396-6FE3-9C6F-448A917EEEDC}"/>
              </a:ext>
            </a:extLst>
          </p:cNvPr>
          <p:cNvSpPr txBox="1"/>
          <p:nvPr/>
        </p:nvSpPr>
        <p:spPr>
          <a:xfrm>
            <a:off x="5487675" y="3594286"/>
            <a:ext cx="20722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Aineistoa analysoitiin, muodostettiin tulosmuuttujat ja täydennettiin kansallisten </a:t>
            </a: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 Light"/>
                <a:ea typeface="+mn-ea"/>
                <a:cs typeface="+mn-cs"/>
              </a:rPr>
              <a:t>rekisterien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tiedoilla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16FAE6A-2C55-0833-B011-B2FD5E2E3027}"/>
              </a:ext>
            </a:extLst>
          </p:cNvPr>
          <p:cNvSpPr txBox="1"/>
          <p:nvPr/>
        </p:nvSpPr>
        <p:spPr>
          <a:xfrm>
            <a:off x="9890251" y="3682624"/>
            <a:ext cx="20379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Tulosten julkaisu jatkuu tieteellisinä artikkeleina ja aineistosta siirretään kopio FSD arkistoon</a:t>
            </a:r>
          </a:p>
        </p:txBody>
      </p:sp>
      <p:cxnSp>
        <p:nvCxnSpPr>
          <p:cNvPr id="15" name="Yhdistin: Kaareva 14">
            <a:extLst>
              <a:ext uri="{FF2B5EF4-FFF2-40B4-BE49-F238E27FC236}">
                <a16:creationId xmlns:a16="http://schemas.microsoft.com/office/drawing/2014/main" id="{5C397A5E-D6CB-05E0-3C3C-50B8AAF59493}"/>
              </a:ext>
            </a:extLst>
          </p:cNvPr>
          <p:cNvCxnSpPr>
            <a:cxnSpLocks/>
          </p:cNvCxnSpPr>
          <p:nvPr/>
        </p:nvCxnSpPr>
        <p:spPr>
          <a:xfrm>
            <a:off x="9006435" y="2508075"/>
            <a:ext cx="1108609" cy="85821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>
            <a:extLst>
              <a:ext uri="{FF2B5EF4-FFF2-40B4-BE49-F238E27FC236}">
                <a16:creationId xmlns:a16="http://schemas.microsoft.com/office/drawing/2014/main" id="{9D2133D9-83F1-08FA-802A-5CD19EADC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" y="2785847"/>
            <a:ext cx="1938043" cy="8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>
            <a:extLst>
              <a:ext uri="{FF2B5EF4-FFF2-40B4-BE49-F238E27FC236}">
                <a16:creationId xmlns:a16="http://schemas.microsoft.com/office/drawing/2014/main" id="{3CA6C3A6-5EFB-A2A3-05CB-B8846827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44" y="2642569"/>
            <a:ext cx="1942088" cy="85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B5A6718-3D19-1802-49E3-6AEB5C44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43" y="1979434"/>
            <a:ext cx="1938043" cy="8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B46D386-CFD9-BAAC-8978-74EEFD7C2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9" y="1900887"/>
            <a:ext cx="1942088" cy="85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37CAA7D-DE80-8FB9-2835-1D83A89F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014" y="2948991"/>
            <a:ext cx="1847881" cy="8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D70E5F7-03B0-8EF2-03C7-5EA8AE817F44}"/>
              </a:ext>
            </a:extLst>
          </p:cNvPr>
          <p:cNvSpPr txBox="1"/>
          <p:nvPr/>
        </p:nvSpPr>
        <p:spPr>
          <a:xfrm>
            <a:off x="321647" y="3637004"/>
            <a:ext cx="2156863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Tutkimukseen poimittiin </a:t>
            </a: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 Light"/>
                <a:ea typeface="+mn-ea"/>
                <a:cs typeface="+mn-cs"/>
              </a:rPr>
              <a:t>12 000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opiskelijan (18-34 v) </a:t>
            </a: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 Light"/>
                <a:ea typeface="+mn-ea"/>
                <a:cs typeface="+mn-cs"/>
              </a:rPr>
              <a:t>satunnaisotos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korkeakouluittain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(+ seurantatutkimus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&lt;5000 opiskelijaa )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A771BADB-F0EC-10F3-D249-84256FA10710}"/>
              </a:ext>
            </a:extLst>
          </p:cNvPr>
          <p:cNvSpPr/>
          <p:nvPr/>
        </p:nvSpPr>
        <p:spPr>
          <a:xfrm>
            <a:off x="3039666" y="4209785"/>
            <a:ext cx="1191569" cy="562598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31 %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osallistui</a:t>
            </a:r>
          </a:p>
        </p:txBody>
      </p:sp>
    </p:spTree>
    <p:extLst>
      <p:ext uri="{BB962C8B-B14F-4D97-AF65-F5344CB8AC3E}">
        <p14:creationId xmlns:p14="http://schemas.microsoft.com/office/powerpoint/2010/main" val="162902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vaate, henkilö, Ihmisen kasvot, sisä-&#10;&#10;Kuvaus luotu automaattisesti">
            <a:extLst>
              <a:ext uri="{FF2B5EF4-FFF2-40B4-BE49-F238E27FC236}">
                <a16:creationId xmlns:a16="http://schemas.microsoft.com/office/drawing/2014/main" id="{000FD127-0070-A571-B399-027AF84F51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A5E8A1-3C0F-824D-57E5-3EC725E7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Kyselylomake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A6EA9D-3E05-1FAE-7B2A-57D2FF589A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Turvallisuus ja tulevaisuus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Terveys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Suun terveys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Terveyspalvelut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Liikunta, ravinto ja uni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Tupakka, alkoholi ja huumeet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Opiskelu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Netin käyttö ja rahapelaaminen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Elinolot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Sosiaaliset suhteet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400" dirty="0"/>
              <a:t>Opiskelun ja perheen yhteensovittaminen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D4DDF9-C6E9-80BF-72F3-A92E34D9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24.10.2024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9B2652-E9D7-7C03-DBFB-0BE00B0B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1352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B516E-86F2-F32D-22E4-AF0C6CB2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Aineistoon yhdistetään laajasti </a:t>
            </a:r>
            <a:r>
              <a:rPr lang="fi-FI" sz="3600" dirty="0">
                <a:solidFill>
                  <a:schemeClr val="accent5"/>
                </a:solidFill>
              </a:rPr>
              <a:t>kansallisista rekistereistä </a:t>
            </a:r>
            <a:r>
              <a:rPr lang="fi-FI" sz="4000" dirty="0"/>
              <a:t>saatavia tietoja</a:t>
            </a:r>
            <a:endParaRPr lang="fi-FI" sz="3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DEBA66-A285-5B32-63F0-246933F8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-4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5.11.2024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9ABF58-4737-7E78-634C-B03E93DC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600" b="0" i="0" u="none" strike="noStrike" kern="1200" cap="none" spc="-4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graphicFrame>
        <p:nvGraphicFramePr>
          <p:cNvPr id="6" name="Taulukko 11">
            <a:extLst>
              <a:ext uri="{FF2B5EF4-FFF2-40B4-BE49-F238E27FC236}">
                <a16:creationId xmlns:a16="http://schemas.microsoft.com/office/drawing/2014/main" id="{8D85AB63-2032-A15D-4C40-EA5D0396F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22054"/>
              </p:ext>
            </p:extLst>
          </p:nvPr>
        </p:nvGraphicFramePr>
        <p:xfrm>
          <a:off x="655305" y="1828799"/>
          <a:ext cx="10881389" cy="355373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82548">
                  <a:extLst>
                    <a:ext uri="{9D8B030D-6E8A-4147-A177-3AD203B41FA5}">
                      <a16:colId xmlns:a16="http://schemas.microsoft.com/office/drawing/2014/main" val="1184318796"/>
                    </a:ext>
                  </a:extLst>
                </a:gridCol>
                <a:gridCol w="8898841">
                  <a:extLst>
                    <a:ext uri="{9D8B030D-6E8A-4147-A177-3AD203B41FA5}">
                      <a16:colId xmlns:a16="http://schemas.microsoft.com/office/drawing/2014/main" val="76624644"/>
                    </a:ext>
                  </a:extLst>
                </a:gridCol>
              </a:tblGrid>
              <a:tr h="335832">
                <a:tc>
                  <a:txBody>
                    <a:bodyPr/>
                    <a:lstStyle/>
                    <a:p>
                      <a:r>
                        <a:rPr lang="fi-FI" sz="1400" dirty="0"/>
                        <a:t>Rekisterinpitäjä</a:t>
                      </a:r>
                      <a:endParaRPr lang="fi-FI" sz="140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Rekisterit/rekisteritiedot</a:t>
                      </a:r>
                      <a:endParaRPr lang="fi-FI" sz="140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634025"/>
                  </a:ext>
                </a:extLst>
              </a:tr>
              <a:tr h="791741">
                <a:tc>
                  <a:txBody>
                    <a:bodyPr/>
                    <a:lstStyle/>
                    <a:p>
                      <a:r>
                        <a:rPr lang="fi-FI" sz="1400" b="1" dirty="0"/>
                        <a:t>THL</a:t>
                      </a:r>
                      <a:endParaRPr lang="fi-FI" sz="1400" b="1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</a:rPr>
                        <a:t>Terveydenhuollon poisto-/hoitoilmoitusrekisterin (HILMO) tiedot, kuten diagnoosit ja tehdyt toimenpiteet, Perusterveydenhuollon hoitoilmoitusrekisterin (AvoHilmo) tiedot, Syntyneiden lasten rekisterin tiedot kuten synnytysvuodet sekä synnytyksiin ja raskauden seurantaan liittyvät tiedot, Toimeentulorekisterin tiedot, Tartuntatautirekisteritiedot (kuten COVID-tapaukset). </a:t>
                      </a: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66621"/>
                  </a:ext>
                </a:extLst>
              </a:tr>
              <a:tr h="541763">
                <a:tc>
                  <a:txBody>
                    <a:bodyPr/>
                    <a:lstStyle/>
                    <a:p>
                      <a:r>
                        <a:rPr lang="fi-FI" sz="1400" b="1" dirty="0"/>
                        <a:t>Digi- ja väestötietovirasto</a:t>
                      </a:r>
                      <a:endParaRPr lang="fi-FI" sz="1400" b="1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ikä, sukupuoli, syntymämaa, kansalaisuus, siviilisääty, huoneiston asukkaiden kokonaismäärä, alaikäisten määrä huoneistossa, huollettavien lukumäärä sekä kotikunta</a:t>
                      </a:r>
                      <a:endParaRPr lang="fi-FI" sz="140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0654"/>
                  </a:ext>
                </a:extLst>
              </a:tr>
              <a:tr h="709022">
                <a:tc>
                  <a:txBody>
                    <a:bodyPr/>
                    <a:lstStyle/>
                    <a:p>
                      <a:r>
                        <a:rPr lang="fi-FI" sz="1400" b="1" kern="1200" dirty="0">
                          <a:solidFill>
                            <a:schemeClr val="dk1"/>
                          </a:solidFill>
                          <a:effectLst/>
                        </a:rPr>
                        <a:t>VIRTA-tietokanta </a:t>
                      </a: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</a:rPr>
                        <a:t>(rekisterinpitäjänä korkeakoulut)</a:t>
                      </a:r>
                      <a:endParaRPr lang="fi-FI" sz="1400" b="1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</a:rPr>
                        <a:t>syntymäaika, sukupuoli, äidinkieli, korkeakoulu, viimeisin voimassa oleva opinto-oikeus, OKM:n ohjauksen ala, opintojen aloitusvuosi, opintopistemäärä lukukausittain</a:t>
                      </a:r>
                      <a:endParaRPr lang="fi-FI" sz="140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886283"/>
                  </a:ext>
                </a:extLst>
              </a:tr>
              <a:tr h="502224">
                <a:tc>
                  <a:txBody>
                    <a:bodyPr/>
                    <a:lstStyle/>
                    <a:p>
                      <a:r>
                        <a:rPr lang="fi-FI" sz="1400" b="1" dirty="0"/>
                        <a:t>Kansaneläkelaitos</a:t>
                      </a:r>
                      <a:endParaRPr lang="fi-FI" sz="1400" b="1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</a:rPr>
                        <a:t>lääkkeiden erityiskorvausoikeus, saadut lääkekorvaukset, lääkeostot, kuntoutus, sairaspäiväraha, eläketiedot.</a:t>
                      </a:r>
                      <a:endParaRPr lang="fi-FI" sz="140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94154"/>
                  </a:ext>
                </a:extLst>
              </a:tr>
              <a:tr h="295426">
                <a:tc>
                  <a:txBody>
                    <a:bodyPr/>
                    <a:lstStyle/>
                    <a:p>
                      <a:r>
                        <a:rPr lang="fi-FI" sz="1400" b="1" dirty="0"/>
                        <a:t>Tilastokeskus</a:t>
                      </a:r>
                      <a:endParaRPr lang="fi-FI" sz="1400" b="1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pääasiallinen toiminta, kuolemansyyt, henkilötietojen pitkittäisaineisto (FOLK)</a:t>
                      </a:r>
                      <a:endParaRPr lang="fi-FI" sz="140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20170"/>
                  </a:ext>
                </a:extLst>
              </a:tr>
              <a:tr h="295426">
                <a:tc>
                  <a:txBody>
                    <a:bodyPr/>
                    <a:lstStyle/>
                    <a:p>
                      <a:r>
                        <a:rPr lang="fi-FI" sz="1400" b="1" dirty="0"/>
                        <a:t>Eläketurvakeskus</a:t>
                      </a:r>
                      <a:endParaRPr lang="fi-FI" sz="1400" b="1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</a:rPr>
                        <a:t> eläkerekisteri (eläkkeet, päätökset), ansaintarekisteri, palkattomat jaksot</a:t>
                      </a:r>
                      <a:endParaRPr lang="fi-FI" sz="140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38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25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93180-C6FA-B115-A56A-D3D52264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Perusraportointi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4DFF6C4-8A24-66A5-D0CF-A0389C4637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767" y="3815429"/>
            <a:ext cx="2088000" cy="688975"/>
          </a:xfrm>
        </p:spPr>
        <p:txBody>
          <a:bodyPr/>
          <a:lstStyle/>
          <a:p>
            <a:pPr algn="ctr"/>
            <a:r>
              <a:rPr lang="fi-FI" dirty="0"/>
              <a:t>Indikaattorit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6D0B4438-ADFD-52CB-2FCF-4A9FE49D16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767" y="4586301"/>
            <a:ext cx="2088000" cy="963406"/>
          </a:xfrm>
        </p:spPr>
        <p:txBody>
          <a:bodyPr/>
          <a:lstStyle/>
          <a:p>
            <a:pPr algn="ctr"/>
            <a:r>
              <a:rPr lang="fi-FI" dirty="0"/>
              <a:t>113</a:t>
            </a:r>
          </a:p>
        </p:txBody>
      </p:sp>
      <p:pic>
        <p:nvPicPr>
          <p:cNvPr id="27" name="Kuvan paikkamerkki 26" descr="Ryhmäideointi ääriviiva">
            <a:extLst>
              <a:ext uri="{FF2B5EF4-FFF2-40B4-BE49-F238E27FC236}">
                <a16:creationId xmlns:a16="http://schemas.microsoft.com/office/drawing/2014/main" id="{2DE7B202-C9EC-097B-2A7F-0DEAEAE1F97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90" r="2390"/>
          <a:stretch>
            <a:fillRect/>
          </a:stretch>
        </p:blipFill>
        <p:spPr>
          <a:xfrm>
            <a:off x="4564063" y="1462088"/>
            <a:ext cx="2087562" cy="2192337"/>
          </a:xfrm>
        </p:spPr>
      </p:pic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7727A5A-AF65-C5F0-CBC1-65FFC1B3C3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9533" y="3816210"/>
            <a:ext cx="2096972" cy="688975"/>
          </a:xfrm>
        </p:spPr>
        <p:txBody>
          <a:bodyPr/>
          <a:lstStyle/>
          <a:p>
            <a:pPr algn="ctr"/>
            <a:r>
              <a:rPr lang="fi-FI" dirty="0"/>
              <a:t>Ilmiöraportit</a:t>
            </a:r>
          </a:p>
          <a:p>
            <a:endParaRPr lang="fi-FI" dirty="0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BEE7CB7A-CB35-C1A0-DE58-9FADF2D976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5047" y="4650352"/>
            <a:ext cx="2096972" cy="963406"/>
          </a:xfrm>
        </p:spPr>
        <p:txBody>
          <a:bodyPr/>
          <a:lstStyle/>
          <a:p>
            <a:pPr algn="ctr"/>
            <a:r>
              <a:rPr lang="fi-FI" dirty="0"/>
              <a:t>10/12 julkaistu loppuvuoden 2024 aikana. 2 tulossa.</a:t>
            </a:r>
          </a:p>
        </p:txBody>
      </p:sp>
      <p:pic>
        <p:nvPicPr>
          <p:cNvPr id="29" name="Kuvan paikkamerkki 28" descr="Käärö tasaisella täytöllä">
            <a:extLst>
              <a:ext uri="{FF2B5EF4-FFF2-40B4-BE49-F238E27FC236}">
                <a16:creationId xmlns:a16="http://schemas.microsoft.com/office/drawing/2014/main" id="{BD75BC42-8C75-DC43-474B-A9AE0290AD0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5" r="2355"/>
          <a:stretch>
            <a:fillRect/>
          </a:stretch>
        </p:blipFill>
        <p:spPr>
          <a:xfrm>
            <a:off x="9384233" y="1461766"/>
            <a:ext cx="2088000" cy="2191026"/>
          </a:xfrm>
        </p:spPr>
      </p:pic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CFFF7C10-2DB0-43FA-CEA2-6F69230B9C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84233" y="3668274"/>
            <a:ext cx="2088000" cy="688975"/>
          </a:xfrm>
        </p:spPr>
        <p:txBody>
          <a:bodyPr>
            <a:noAutofit/>
          </a:bodyPr>
          <a:lstStyle/>
          <a:p>
            <a:pPr algn="ctr"/>
            <a:r>
              <a:rPr lang="fi-FI" dirty="0"/>
              <a:t>Suorat painotetut jakaumat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BFDD396E-C7F3-7A90-DD11-EE02720849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84233" y="4732249"/>
            <a:ext cx="2088000" cy="9634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i-FI" dirty="0"/>
              <a:t>Ryhmiteltynä iän, sukupuolen ja korkeakoulusektorin mukaan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52EA92-01CA-ECAE-A0BB-89D9159D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20.10.2024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3F6FC3-16AE-5322-05F9-B20A6EAD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9</a:t>
            </a:fld>
            <a:endParaRPr lang="fi-FI" noProof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94DE9C3-7BE3-B098-8CCC-79FE06B92718}"/>
              </a:ext>
            </a:extLst>
          </p:cNvPr>
          <p:cNvSpPr txBox="1"/>
          <p:nvPr/>
        </p:nvSpPr>
        <p:spPr>
          <a:xfrm>
            <a:off x="2807767" y="5695655"/>
            <a:ext cx="55915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1" dirty="0"/>
              <a:t>KOTT –tutkimuksen tuloksia: https://thl.fi/kott/tulokset</a:t>
            </a:r>
          </a:p>
        </p:txBody>
      </p:sp>
      <p:pic>
        <p:nvPicPr>
          <p:cNvPr id="25" name="Kuvan paikkamerkki 24" descr="Pylväskuvaaja ääriviiva">
            <a:extLst>
              <a:ext uri="{FF2B5EF4-FFF2-40B4-BE49-F238E27FC236}">
                <a16:creationId xmlns:a16="http://schemas.microsoft.com/office/drawing/2014/main" id="{28722B25-0161-7C6D-84C9-C9966FB2D2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55" r="2355"/>
          <a:stretch>
            <a:fillRect/>
          </a:stretch>
        </p:blipFill>
        <p:spPr>
          <a:xfrm>
            <a:off x="719767" y="1477248"/>
            <a:ext cx="2088000" cy="2191026"/>
          </a:xfrm>
        </p:spPr>
      </p:pic>
    </p:spTree>
    <p:extLst>
      <p:ext uri="{BB962C8B-B14F-4D97-AF65-F5344CB8AC3E}">
        <p14:creationId xmlns:p14="http://schemas.microsoft.com/office/powerpoint/2010/main" val="2873604708"/>
      </p:ext>
    </p:extLst>
  </p:cSld>
  <p:clrMapOvr>
    <a:masterClrMapping/>
  </p:clrMapOvr>
</p:sld>
</file>

<file path=ppt/theme/theme1.xml><?xml version="1.0" encoding="utf-8"?>
<a:theme xmlns:a="http://schemas.openxmlformats.org/drawingml/2006/main" name="THL">
  <a:themeElements>
    <a:clrScheme name="THL 2024 0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005A1E"/>
      </a:accent1>
      <a:accent2>
        <a:srgbClr val="0064FF"/>
      </a:accent2>
      <a:accent3>
        <a:srgbClr val="C84696"/>
      </a:accent3>
      <a:accent4>
        <a:srgbClr val="FF7328"/>
      </a:accent4>
      <a:accent5>
        <a:srgbClr val="AAA096"/>
      </a:accent5>
      <a:accent6>
        <a:srgbClr val="FFC800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4E58AC3A-2402-4C9E-854A-74718725B459}" vid="{D786D15A-7F4F-4408-A1D0-3F1D880D6DFE}"/>
    </a:ext>
  </a:extLst>
</a:theme>
</file>

<file path=ppt/theme/theme2.xml><?xml version="1.0" encoding="utf-8"?>
<a:theme xmlns:a="http://schemas.openxmlformats.org/drawingml/2006/main" name="1_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BC4765E3-6CA0-4E56-9523-99B430DC3511}" vid="{1B22957D-917B-43F4-B9A5-67B3B6C2FA8C}"/>
    </a:ext>
  </a:extLst>
</a:theme>
</file>

<file path=ppt/theme/theme3.xml><?xml version="1.0" encoding="utf-8"?>
<a:theme xmlns:a="http://schemas.openxmlformats.org/drawingml/2006/main" name="2_THL">
  <a:themeElements>
    <a:clrScheme name="THL 2024 0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005A1E"/>
      </a:accent1>
      <a:accent2>
        <a:srgbClr val="0064FF"/>
      </a:accent2>
      <a:accent3>
        <a:srgbClr val="C84696"/>
      </a:accent3>
      <a:accent4>
        <a:srgbClr val="FF7328"/>
      </a:accent4>
      <a:accent5>
        <a:srgbClr val="AAA096"/>
      </a:accent5>
      <a:accent6>
        <a:srgbClr val="FFC800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4E58AC3A-2402-4C9E-854A-74718725B459}" vid="{D786D15A-7F4F-4408-A1D0-3F1D880D6DFE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THL_Esityspohja_FI</Template>
  <TotalTime>769</TotalTime>
  <Words>1511</Words>
  <Application>Microsoft Office PowerPoint</Application>
  <PresentationFormat>Laajakuva</PresentationFormat>
  <Paragraphs>248</Paragraphs>
  <Slides>24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24</vt:i4>
      </vt:variant>
    </vt:vector>
  </HeadingPairs>
  <TitlesOfParts>
    <vt:vector size="33" baseType="lpstr">
      <vt:lpstr>Arial</vt:lpstr>
      <vt:lpstr>Calibri</vt:lpstr>
      <vt:lpstr>source sans pro</vt:lpstr>
      <vt:lpstr>Wingdings</vt:lpstr>
      <vt:lpstr>Work Sans Light</vt:lpstr>
      <vt:lpstr>Work Sans Medium</vt:lpstr>
      <vt:lpstr>THL</vt:lpstr>
      <vt:lpstr>1_THL</vt:lpstr>
      <vt:lpstr>2_THL</vt:lpstr>
      <vt:lpstr>KOTT 2024 –tutkimus: toteutus ja tuloksia opiskelijoiden fyysisestä aktiivisuudesta</vt:lpstr>
      <vt:lpstr>Sisällys</vt:lpstr>
      <vt:lpstr>KOTT 2024 –tutkimuksen toteutus</vt:lpstr>
      <vt:lpstr>Mikä on KOTT-tutkimus?</vt:lpstr>
      <vt:lpstr>Mihin KOTT-tutkimuksen tuloksia voidaan käyttää?</vt:lpstr>
      <vt:lpstr>KOTT 2024-tutkimukseen kutsuttiin  12 000 korkeakouluopiskelijaa</vt:lpstr>
      <vt:lpstr>Kyselylomake 2024</vt:lpstr>
      <vt:lpstr>Aineistoon yhdistetään laajasti kansallisista rekistereistä saatavia tietoja</vt:lpstr>
      <vt:lpstr>Perusraportointi</vt:lpstr>
      <vt:lpstr>KOTT 2024: Myönteisiä signaaleja korkeakouluopiskelijoiden hyvinvoinnista</vt:lpstr>
      <vt:lpstr>KOTT 2024: Korkeakouluopiskelijoiden hyvinvoinnin haasteita</vt:lpstr>
      <vt:lpstr>Tuloksia liikunnasta ja istumisesta</vt:lpstr>
      <vt:lpstr>Niiden osuus, jotka eivät harrasta juurikaan mitään säännöllistä viikoittaista liikuntaa (%)</vt:lpstr>
      <vt:lpstr>Kestävyysliikuntasuosituksen saavuttavat (%)</vt:lpstr>
      <vt:lpstr>Kestävyysliikuntasuositus – 2021 vs. 2024</vt:lpstr>
      <vt:lpstr>Lihaskunto- ja liikehallintasuosituksen saavuttavat (%)</vt:lpstr>
      <vt:lpstr>Lihaskunto- ja liikehallintasuositus – 2021 vs. 2024 (%)</vt:lpstr>
      <vt:lpstr>Terveysliikuntasuosituksen saavuttavien osuus (%)</vt:lpstr>
      <vt:lpstr>Yli 3 tuntia vapaa-ajallaan ruudun ääressä istuvat (%)</vt:lpstr>
      <vt:lpstr>Opiskelija istuu arjessaan keskimäärin 10,5 tuntia päivässä</vt:lpstr>
      <vt:lpstr>Liikuntapalvelut</vt:lpstr>
      <vt:lpstr>Yhteenveto</vt:lpstr>
      <vt:lpstr>Johtopäätökset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Valtteri Pohjola</dc:creator>
  <cp:lastModifiedBy>Valtteri Pohjola</cp:lastModifiedBy>
  <cp:revision>18</cp:revision>
  <dcterms:created xsi:type="dcterms:W3CDTF">2024-05-02T08:04:43Z</dcterms:created>
  <dcterms:modified xsi:type="dcterms:W3CDTF">2025-01-20T08:00:40Z</dcterms:modified>
</cp:coreProperties>
</file>