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71aedea90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171aedea9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32f1586f0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932f1586f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32f1586f0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32f1586f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56ed07aff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b56ed07aff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32f1586f0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32f1586f0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Tässä mini kertaus hommaan, aina on joku joka on pihalla asiasta.</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32f1586f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32f1586f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32f1586f0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932f1586f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32f1586f0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932f1586f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5c451c89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95c451c8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5c451c89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5c451c89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95c451c89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95c451c89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56ed07a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b56ed07a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32f1586f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32f1586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7cda215d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d7cda215d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f3ecf054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4f3ecf05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Muista kertoa myös merkistä oikeassa yläkulmassa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d7cda215d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d7cda215d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b56ed07aff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b56ed07af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71aedea9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71aedea9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5c451c89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5c451c89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71aedea90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171aedea9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32f1586f0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32f1586f0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5925" y="2797175"/>
            <a:ext cx="9175848" cy="2375200"/>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800300" y="3406975"/>
            <a:ext cx="4032000" cy="1155600"/>
          </a:xfrm>
          <a:prstGeom prst="rect">
            <a:avLst/>
          </a:prstGeom>
        </p:spPr>
        <p:txBody>
          <a:bodyPr spcFirstLastPara="1" wrap="square" lIns="91425" tIns="91425" rIns="91425" bIns="91425" anchor="ctr" anchorCtr="0">
            <a:noAutofit/>
          </a:bodyPr>
          <a:lstStyle>
            <a:lvl1pPr lvl="0" rtl="0">
              <a:lnSpc>
                <a:spcPct val="100000"/>
              </a:lnSpc>
              <a:spcBef>
                <a:spcPts val="100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3">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imeinen dia">
  <p:cSld name="CUSTOM_2">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311700" y="189550"/>
            <a:ext cx="7744500" cy="163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42" name="Google Shape;42;p11"/>
          <p:cNvPicPr preferRelativeResize="0"/>
          <p:nvPr/>
        </p:nvPicPr>
        <p:blipFill>
          <a:blip r:embed="rId2">
            <a:alphaModFix/>
          </a:blip>
          <a:stretch>
            <a:fillRect/>
          </a:stretch>
        </p:blipFill>
        <p:spPr>
          <a:xfrm>
            <a:off x="-30900" y="4277925"/>
            <a:ext cx="9205798" cy="1898700"/>
          </a:xfrm>
          <a:prstGeom prst="rect">
            <a:avLst/>
          </a:prstGeom>
          <a:noFill/>
          <a:ln>
            <a:noFill/>
          </a:ln>
        </p:spPr>
      </p:pic>
      <p:pic>
        <p:nvPicPr>
          <p:cNvPr id="43" name="Google Shape;43;p11"/>
          <p:cNvPicPr preferRelativeResize="0"/>
          <p:nvPr/>
        </p:nvPicPr>
        <p:blipFill rotWithShape="1">
          <a:blip r:embed="rId3">
            <a:alphaModFix/>
          </a:blip>
          <a:srcRect l="19" r="9"/>
          <a:stretch/>
        </p:blipFill>
        <p:spPr>
          <a:xfrm>
            <a:off x="8149625" y="189550"/>
            <a:ext cx="852652" cy="834637"/>
          </a:xfrm>
          <a:prstGeom prst="rect">
            <a:avLst/>
          </a:prstGeom>
          <a:noFill/>
          <a:ln>
            <a:noFill/>
          </a:ln>
        </p:spPr>
      </p:pic>
      <p:sp>
        <p:nvSpPr>
          <p:cNvPr id="44" name="Google Shape;44;p11"/>
          <p:cNvSpPr txBox="1">
            <a:spLocks noGrp="1"/>
          </p:cNvSpPr>
          <p:nvPr>
            <p:ph type="body" idx="1"/>
          </p:nvPr>
        </p:nvSpPr>
        <p:spPr>
          <a:xfrm>
            <a:off x="311700" y="1821550"/>
            <a:ext cx="8520600" cy="2456400"/>
          </a:xfrm>
          <a:prstGeom prst="rect">
            <a:avLst/>
          </a:prstGeom>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Char char="●"/>
              <a:defRPr/>
            </a:lvl1pPr>
            <a:lvl2pPr marL="914400" lvl="1" indent="-355600" rtl="0">
              <a:lnSpc>
                <a:spcPct val="150000"/>
              </a:lnSpc>
              <a:spcBef>
                <a:spcPts val="0"/>
              </a:spcBef>
              <a:spcAft>
                <a:spcPts val="0"/>
              </a:spcAft>
              <a:buSzPts val="2000"/>
              <a:buChar char="○"/>
              <a:defRPr/>
            </a:lvl2pPr>
            <a:lvl3pPr marL="1371600" lvl="2" indent="-342900" rtl="0">
              <a:lnSpc>
                <a:spcPct val="150000"/>
              </a:lnSpc>
              <a:spcBef>
                <a:spcPts val="0"/>
              </a:spcBef>
              <a:spcAft>
                <a:spcPts val="0"/>
              </a:spcAft>
              <a:buSzPts val="1800"/>
              <a:buChar char="■"/>
              <a:defRPr/>
            </a:lvl3pPr>
            <a:lvl4pPr marL="1828800" lvl="3" indent="-317500" rtl="0">
              <a:lnSpc>
                <a:spcPct val="150000"/>
              </a:lnSpc>
              <a:spcBef>
                <a:spcPts val="0"/>
              </a:spcBef>
              <a:spcAft>
                <a:spcPts val="0"/>
              </a:spcAft>
              <a:buSzPts val="1400"/>
              <a:buChar char="●"/>
              <a:defRPr/>
            </a:lvl4pPr>
            <a:lvl5pPr marL="2286000" lvl="4" indent="-317500" rtl="0">
              <a:lnSpc>
                <a:spcPct val="150000"/>
              </a:lnSpc>
              <a:spcBef>
                <a:spcPts val="0"/>
              </a:spcBef>
              <a:spcAft>
                <a:spcPts val="0"/>
              </a:spcAft>
              <a:buSzPts val="1400"/>
              <a:buChar char="○"/>
              <a:defRPr/>
            </a:lvl5pPr>
            <a:lvl6pPr marL="2743200" lvl="5" indent="-317500" rtl="0">
              <a:lnSpc>
                <a:spcPct val="150000"/>
              </a:lnSpc>
              <a:spcBef>
                <a:spcPts val="0"/>
              </a:spcBef>
              <a:spcAft>
                <a:spcPts val="0"/>
              </a:spcAft>
              <a:buSzPts val="1400"/>
              <a:buChar char="■"/>
              <a:defRPr/>
            </a:lvl6pPr>
            <a:lvl7pPr marL="3200400" lvl="6" indent="-317500" rtl="0">
              <a:lnSpc>
                <a:spcPct val="150000"/>
              </a:lnSpc>
              <a:spcBef>
                <a:spcPts val="0"/>
              </a:spcBef>
              <a:spcAft>
                <a:spcPts val="0"/>
              </a:spcAft>
              <a:buSzPts val="1400"/>
              <a:buChar char="●"/>
              <a:defRPr/>
            </a:lvl7pPr>
            <a:lvl8pPr marL="3657600" lvl="7" indent="-317500" rtl="0">
              <a:lnSpc>
                <a:spcPct val="150000"/>
              </a:lnSpc>
              <a:spcBef>
                <a:spcPts val="0"/>
              </a:spcBef>
              <a:spcAft>
                <a:spcPts val="0"/>
              </a:spcAft>
              <a:buSzPts val="1400"/>
              <a:buChar char="○"/>
              <a:defRPr/>
            </a:lvl8pPr>
            <a:lvl9pPr marL="4114800" lvl="8" indent="-317500" rtl="0">
              <a:lnSpc>
                <a:spcPct val="15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pic>
        <p:nvPicPr>
          <p:cNvPr id="49" name="Google Shape;49;p13"/>
          <p:cNvPicPr preferRelativeResize="0"/>
          <p:nvPr/>
        </p:nvPicPr>
        <p:blipFill>
          <a:blip r:embed="rId2">
            <a:alphaModFix/>
          </a:blip>
          <a:stretch>
            <a:fillRect/>
          </a:stretch>
        </p:blipFill>
        <p:spPr>
          <a:xfrm>
            <a:off x="-15925" y="2797175"/>
            <a:ext cx="9175848" cy="2375200"/>
          </a:xfrm>
          <a:prstGeom prst="rect">
            <a:avLst/>
          </a:prstGeom>
          <a:noFill/>
          <a:ln>
            <a:noFill/>
          </a:ln>
        </p:spPr>
      </p:pic>
      <p:sp>
        <p:nvSpPr>
          <p:cNvPr id="50" name="Google Shape;50;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 name="Google Shape;51;p13"/>
          <p:cNvSpPr txBox="1">
            <a:spLocks noGrp="1"/>
          </p:cNvSpPr>
          <p:nvPr>
            <p:ph type="subTitle" idx="1"/>
          </p:nvPr>
        </p:nvSpPr>
        <p:spPr>
          <a:xfrm>
            <a:off x="4800300" y="3406975"/>
            <a:ext cx="4032000" cy="1155600"/>
          </a:xfrm>
          <a:prstGeom prst="rect">
            <a:avLst/>
          </a:prstGeom>
        </p:spPr>
        <p:txBody>
          <a:bodyPr spcFirstLastPara="1" wrap="square" lIns="91425" tIns="91425" rIns="91425" bIns="91425" anchor="ctr" anchorCtr="0">
            <a:noAutofit/>
          </a:bodyPr>
          <a:lstStyle>
            <a:lvl1pPr lvl="0" rtl="0">
              <a:lnSpc>
                <a:spcPct val="100000"/>
              </a:lnSpc>
              <a:spcBef>
                <a:spcPts val="100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52" name="Google Shape;52;p13"/>
          <p:cNvPicPr preferRelativeResize="0"/>
          <p:nvPr/>
        </p:nvPicPr>
        <p:blipFill rotWithShape="1">
          <a:blip r:embed="rId3">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11700" y="1680575"/>
            <a:ext cx="8520600" cy="1480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55" name="Google Shape;55;p14"/>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tsikko ja teksti" type="tx">
  <p:cSld name="TITLE_AND_BODY">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Char char="●"/>
              <a:defRPr/>
            </a:lvl1pPr>
            <a:lvl2pPr marL="914400" lvl="1" indent="-355600" rtl="0">
              <a:lnSpc>
                <a:spcPct val="150000"/>
              </a:lnSpc>
              <a:spcBef>
                <a:spcPts val="0"/>
              </a:spcBef>
              <a:spcAft>
                <a:spcPts val="0"/>
              </a:spcAft>
              <a:buSzPts val="2000"/>
              <a:buChar char="○"/>
              <a:defRPr/>
            </a:lvl2pPr>
            <a:lvl3pPr marL="1371600" lvl="2" indent="-342900" rtl="0">
              <a:lnSpc>
                <a:spcPct val="150000"/>
              </a:lnSpc>
              <a:spcBef>
                <a:spcPts val="0"/>
              </a:spcBef>
              <a:spcAft>
                <a:spcPts val="0"/>
              </a:spcAft>
              <a:buSzPts val="1800"/>
              <a:buChar char="■"/>
              <a:defRPr/>
            </a:lvl3pPr>
            <a:lvl4pPr marL="1828800" lvl="3" indent="-317500" rtl="0">
              <a:lnSpc>
                <a:spcPct val="150000"/>
              </a:lnSpc>
              <a:spcBef>
                <a:spcPts val="0"/>
              </a:spcBef>
              <a:spcAft>
                <a:spcPts val="0"/>
              </a:spcAft>
              <a:buSzPts val="1400"/>
              <a:buChar char="●"/>
              <a:defRPr/>
            </a:lvl4pPr>
            <a:lvl5pPr marL="2286000" lvl="4" indent="-317500" rtl="0">
              <a:lnSpc>
                <a:spcPct val="150000"/>
              </a:lnSpc>
              <a:spcBef>
                <a:spcPts val="0"/>
              </a:spcBef>
              <a:spcAft>
                <a:spcPts val="0"/>
              </a:spcAft>
              <a:buSzPts val="1400"/>
              <a:buChar char="○"/>
              <a:defRPr/>
            </a:lvl5pPr>
            <a:lvl6pPr marL="2743200" lvl="5" indent="-317500" rtl="0">
              <a:lnSpc>
                <a:spcPct val="150000"/>
              </a:lnSpc>
              <a:spcBef>
                <a:spcPts val="0"/>
              </a:spcBef>
              <a:spcAft>
                <a:spcPts val="0"/>
              </a:spcAft>
              <a:buSzPts val="1400"/>
              <a:buChar char="■"/>
              <a:defRPr/>
            </a:lvl6pPr>
            <a:lvl7pPr marL="3200400" lvl="6" indent="-317500" rtl="0">
              <a:lnSpc>
                <a:spcPct val="150000"/>
              </a:lnSpc>
              <a:spcBef>
                <a:spcPts val="0"/>
              </a:spcBef>
              <a:spcAft>
                <a:spcPts val="0"/>
              </a:spcAft>
              <a:buSzPts val="1400"/>
              <a:buChar char="●"/>
              <a:defRPr/>
            </a:lvl7pPr>
            <a:lvl8pPr marL="3657600" lvl="7" indent="-317500" rtl="0">
              <a:lnSpc>
                <a:spcPct val="150000"/>
              </a:lnSpc>
              <a:spcBef>
                <a:spcPts val="0"/>
              </a:spcBef>
              <a:spcAft>
                <a:spcPts val="0"/>
              </a:spcAft>
              <a:buSzPts val="1400"/>
              <a:buChar char="○"/>
              <a:defRPr/>
            </a:lvl8pPr>
            <a:lvl9pPr marL="4114800" lvl="8" indent="-317500" rtl="0">
              <a:lnSpc>
                <a:spcPct val="150000"/>
              </a:lnSpc>
              <a:spcBef>
                <a:spcPts val="0"/>
              </a:spcBef>
              <a:spcAft>
                <a:spcPts val="0"/>
              </a:spcAft>
              <a:buSzPts val="1400"/>
              <a:buChar char="■"/>
              <a:defRPr/>
            </a:lvl9pPr>
          </a:lstStyle>
          <a:p>
            <a:endParaRPr/>
          </a:p>
        </p:txBody>
      </p:sp>
      <p:pic>
        <p:nvPicPr>
          <p:cNvPr id="59" name="Google Shape;59;p15"/>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ailu" type="twoColTx">
  <p:cSld name="TITLE_AND_TWO_COLUMNS">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62" name="Google Shape;62;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55600" rtl="0">
              <a:spcBef>
                <a:spcPts val="0"/>
              </a:spcBef>
              <a:spcAft>
                <a:spcPts val="0"/>
              </a:spcAft>
              <a:buSzPts val="2000"/>
              <a:buChar char="○"/>
              <a:defRPr/>
            </a:lvl2pPr>
            <a:lvl3pPr marL="1371600" lvl="2" indent="-342900" rtl="0">
              <a:spcBef>
                <a:spcPts val="0"/>
              </a:spcBef>
              <a:spcAft>
                <a:spcPts val="0"/>
              </a:spcAft>
              <a:buSzPts val="1800"/>
              <a:buChar char="■"/>
              <a:defRPr/>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3" name="Google Shape;63;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55600" rtl="0">
              <a:spcBef>
                <a:spcPts val="0"/>
              </a:spcBef>
              <a:spcAft>
                <a:spcPts val="0"/>
              </a:spcAft>
              <a:buSzPts val="2000"/>
              <a:buChar char="○"/>
              <a:defRPr/>
            </a:lvl2pPr>
            <a:lvl3pPr marL="1371600" lvl="2" indent="-342900" rtl="0">
              <a:spcBef>
                <a:spcPts val="0"/>
              </a:spcBef>
              <a:spcAft>
                <a:spcPts val="0"/>
              </a:spcAft>
              <a:buSzPts val="1800"/>
              <a:buChar char="■"/>
              <a:defRPr/>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64" name="Google Shape;64;p16"/>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i ja kuva oikea">
  <p:cSld name="ONE_COLUM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190800"/>
            <a:ext cx="7743600" cy="9612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17"/>
          <p:cNvSpPr txBox="1">
            <a:spLocks noGrp="1"/>
          </p:cNvSpPr>
          <p:nvPr>
            <p:ph type="body" idx="1"/>
          </p:nvPr>
        </p:nvSpPr>
        <p:spPr>
          <a:xfrm>
            <a:off x="311700" y="1152000"/>
            <a:ext cx="4539600" cy="3179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42900" rtl="0">
              <a:spcBef>
                <a:spcPts val="0"/>
              </a:spcBef>
              <a:spcAft>
                <a:spcPts val="0"/>
              </a:spcAft>
              <a:buSzPts val="1800"/>
              <a:buChar char="○"/>
              <a:defRPr sz="18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68" name="Google Shape;68;p17"/>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so kuva ja kuvateksti">
  <p:cSld name="CAPTION_ONLY">
    <p:spTree>
      <p:nvGrpSpPr>
        <p:cNvPr id="1" name="Shape 69"/>
        <p:cNvGrpSpPr/>
        <p:nvPr/>
      </p:nvGrpSpPr>
      <p:grpSpPr>
        <a:xfrm>
          <a:off x="0" y="0"/>
          <a:ext cx="0" cy="0"/>
          <a:chOff x="0" y="0"/>
          <a:chExt cx="0" cy="0"/>
        </a:xfrm>
      </p:grpSpPr>
      <p:sp>
        <p:nvSpPr>
          <p:cNvPr id="70" name="Google Shape;70;p1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1000"/>
              </a:spcBef>
              <a:spcAft>
                <a:spcPts val="0"/>
              </a:spcAft>
              <a:buSzPts val="2400"/>
              <a:buNone/>
              <a:defRPr/>
            </a:lvl1pPr>
          </a:lstStyle>
          <a:p>
            <a:endParaRPr/>
          </a:p>
        </p:txBody>
      </p:sp>
      <p:pic>
        <p:nvPicPr>
          <p:cNvPr id="71" name="Google Shape;71;p18"/>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elkkä yläotsikko">
  <p:cSld name="CUSTOM">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9"/>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20"/>
          <p:cNvSpPr txBox="1">
            <a:spLocks noGrp="1"/>
          </p:cNvSpPr>
          <p:nvPr>
            <p:ph type="title" hasCustomPrompt="1"/>
          </p:nvPr>
        </p:nvSpPr>
        <p:spPr>
          <a:xfrm>
            <a:off x="1659600" y="1038975"/>
            <a:ext cx="58248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77" name="Google Shape;77;p20"/>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pic>
        <p:nvPicPr>
          <p:cNvPr id="79" name="Google Shape;79;p21"/>
          <p:cNvPicPr preferRelativeResize="0"/>
          <p:nvPr/>
        </p:nvPicPr>
        <p:blipFill rotWithShape="1">
          <a:blip r:embed="rId2">
            <a:alphaModFix/>
          </a:blip>
          <a:srcRect l="2714" r="2714"/>
          <a:stretch/>
        </p:blipFill>
        <p:spPr>
          <a:xfrm>
            <a:off x="7735275" y="0"/>
            <a:ext cx="1356723" cy="13281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680575"/>
            <a:ext cx="8520600" cy="1480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5" name="Google Shape;15;p3"/>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imeinen dia">
  <p:cSld name="CUSTOM_2">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311700" y="189550"/>
            <a:ext cx="7744500" cy="163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82" name="Google Shape;82;p22"/>
          <p:cNvPicPr preferRelativeResize="0"/>
          <p:nvPr/>
        </p:nvPicPr>
        <p:blipFill>
          <a:blip r:embed="rId2">
            <a:alphaModFix/>
          </a:blip>
          <a:stretch>
            <a:fillRect/>
          </a:stretch>
        </p:blipFill>
        <p:spPr>
          <a:xfrm>
            <a:off x="-30900" y="4277925"/>
            <a:ext cx="9205798" cy="1898700"/>
          </a:xfrm>
          <a:prstGeom prst="rect">
            <a:avLst/>
          </a:prstGeom>
          <a:noFill/>
          <a:ln>
            <a:noFill/>
          </a:ln>
        </p:spPr>
      </p:pic>
      <p:sp>
        <p:nvSpPr>
          <p:cNvPr id="83" name="Google Shape;83;p22"/>
          <p:cNvSpPr txBox="1">
            <a:spLocks noGrp="1"/>
          </p:cNvSpPr>
          <p:nvPr>
            <p:ph type="body" idx="1"/>
          </p:nvPr>
        </p:nvSpPr>
        <p:spPr>
          <a:xfrm>
            <a:off x="311700" y="1821550"/>
            <a:ext cx="8520600" cy="2456400"/>
          </a:xfrm>
          <a:prstGeom prst="rect">
            <a:avLst/>
          </a:prstGeom>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Char char="●"/>
              <a:defRPr/>
            </a:lvl1pPr>
            <a:lvl2pPr marL="914400" lvl="1" indent="-355600" rtl="0">
              <a:lnSpc>
                <a:spcPct val="150000"/>
              </a:lnSpc>
              <a:spcBef>
                <a:spcPts val="0"/>
              </a:spcBef>
              <a:spcAft>
                <a:spcPts val="0"/>
              </a:spcAft>
              <a:buSzPts val="2000"/>
              <a:buChar char="○"/>
              <a:defRPr/>
            </a:lvl2pPr>
            <a:lvl3pPr marL="1371600" lvl="2" indent="-342900" rtl="0">
              <a:lnSpc>
                <a:spcPct val="150000"/>
              </a:lnSpc>
              <a:spcBef>
                <a:spcPts val="0"/>
              </a:spcBef>
              <a:spcAft>
                <a:spcPts val="0"/>
              </a:spcAft>
              <a:buSzPts val="1800"/>
              <a:buChar char="■"/>
              <a:defRPr/>
            </a:lvl3pPr>
            <a:lvl4pPr marL="1828800" lvl="3" indent="-317500" rtl="0">
              <a:lnSpc>
                <a:spcPct val="150000"/>
              </a:lnSpc>
              <a:spcBef>
                <a:spcPts val="0"/>
              </a:spcBef>
              <a:spcAft>
                <a:spcPts val="0"/>
              </a:spcAft>
              <a:buSzPts val="1400"/>
              <a:buChar char="●"/>
              <a:defRPr/>
            </a:lvl4pPr>
            <a:lvl5pPr marL="2286000" lvl="4" indent="-317500" rtl="0">
              <a:lnSpc>
                <a:spcPct val="150000"/>
              </a:lnSpc>
              <a:spcBef>
                <a:spcPts val="0"/>
              </a:spcBef>
              <a:spcAft>
                <a:spcPts val="0"/>
              </a:spcAft>
              <a:buSzPts val="1400"/>
              <a:buChar char="○"/>
              <a:defRPr/>
            </a:lvl5pPr>
            <a:lvl6pPr marL="2743200" lvl="5" indent="-317500" rtl="0">
              <a:lnSpc>
                <a:spcPct val="150000"/>
              </a:lnSpc>
              <a:spcBef>
                <a:spcPts val="0"/>
              </a:spcBef>
              <a:spcAft>
                <a:spcPts val="0"/>
              </a:spcAft>
              <a:buSzPts val="1400"/>
              <a:buChar char="■"/>
              <a:defRPr/>
            </a:lvl6pPr>
            <a:lvl7pPr marL="3200400" lvl="6" indent="-317500" rtl="0">
              <a:lnSpc>
                <a:spcPct val="150000"/>
              </a:lnSpc>
              <a:spcBef>
                <a:spcPts val="0"/>
              </a:spcBef>
              <a:spcAft>
                <a:spcPts val="0"/>
              </a:spcAft>
              <a:buSzPts val="1400"/>
              <a:buChar char="●"/>
              <a:defRPr/>
            </a:lvl7pPr>
            <a:lvl8pPr marL="3657600" lvl="7" indent="-317500" rtl="0">
              <a:lnSpc>
                <a:spcPct val="150000"/>
              </a:lnSpc>
              <a:spcBef>
                <a:spcPts val="0"/>
              </a:spcBef>
              <a:spcAft>
                <a:spcPts val="0"/>
              </a:spcAft>
              <a:buSzPts val="1400"/>
              <a:buChar char="○"/>
              <a:defRPr/>
            </a:lvl8pPr>
            <a:lvl9pPr marL="4114800" lvl="8" indent="-317500" rtl="0">
              <a:lnSpc>
                <a:spcPct val="150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tsikko ja teksti"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Char char="●"/>
              <a:defRPr/>
            </a:lvl1pPr>
            <a:lvl2pPr marL="914400" lvl="1" indent="-355600" rtl="0">
              <a:lnSpc>
                <a:spcPct val="150000"/>
              </a:lnSpc>
              <a:spcBef>
                <a:spcPts val="0"/>
              </a:spcBef>
              <a:spcAft>
                <a:spcPts val="0"/>
              </a:spcAft>
              <a:buSzPts val="2000"/>
              <a:buChar char="○"/>
              <a:defRPr/>
            </a:lvl2pPr>
            <a:lvl3pPr marL="1371600" lvl="2" indent="-342900" rtl="0">
              <a:lnSpc>
                <a:spcPct val="150000"/>
              </a:lnSpc>
              <a:spcBef>
                <a:spcPts val="0"/>
              </a:spcBef>
              <a:spcAft>
                <a:spcPts val="0"/>
              </a:spcAft>
              <a:buSzPts val="1800"/>
              <a:buChar char="■"/>
              <a:defRPr/>
            </a:lvl3pPr>
            <a:lvl4pPr marL="1828800" lvl="3" indent="-317500" rtl="0">
              <a:lnSpc>
                <a:spcPct val="150000"/>
              </a:lnSpc>
              <a:spcBef>
                <a:spcPts val="0"/>
              </a:spcBef>
              <a:spcAft>
                <a:spcPts val="0"/>
              </a:spcAft>
              <a:buSzPts val="1400"/>
              <a:buChar char="●"/>
              <a:defRPr/>
            </a:lvl4pPr>
            <a:lvl5pPr marL="2286000" lvl="4" indent="-317500" rtl="0">
              <a:lnSpc>
                <a:spcPct val="150000"/>
              </a:lnSpc>
              <a:spcBef>
                <a:spcPts val="0"/>
              </a:spcBef>
              <a:spcAft>
                <a:spcPts val="0"/>
              </a:spcAft>
              <a:buSzPts val="1400"/>
              <a:buChar char="○"/>
              <a:defRPr/>
            </a:lvl5pPr>
            <a:lvl6pPr marL="2743200" lvl="5" indent="-317500" rtl="0">
              <a:lnSpc>
                <a:spcPct val="150000"/>
              </a:lnSpc>
              <a:spcBef>
                <a:spcPts val="0"/>
              </a:spcBef>
              <a:spcAft>
                <a:spcPts val="0"/>
              </a:spcAft>
              <a:buSzPts val="1400"/>
              <a:buChar char="■"/>
              <a:defRPr/>
            </a:lvl6pPr>
            <a:lvl7pPr marL="3200400" lvl="6" indent="-317500" rtl="0">
              <a:lnSpc>
                <a:spcPct val="150000"/>
              </a:lnSpc>
              <a:spcBef>
                <a:spcPts val="0"/>
              </a:spcBef>
              <a:spcAft>
                <a:spcPts val="0"/>
              </a:spcAft>
              <a:buSzPts val="1400"/>
              <a:buChar char="●"/>
              <a:defRPr/>
            </a:lvl7pPr>
            <a:lvl8pPr marL="3657600" lvl="7" indent="-317500" rtl="0">
              <a:lnSpc>
                <a:spcPct val="150000"/>
              </a:lnSpc>
              <a:spcBef>
                <a:spcPts val="0"/>
              </a:spcBef>
              <a:spcAft>
                <a:spcPts val="0"/>
              </a:spcAft>
              <a:buSzPts val="1400"/>
              <a:buChar char="○"/>
              <a:defRPr/>
            </a:lvl8pPr>
            <a:lvl9pPr marL="4114800" lvl="8" indent="-317500" rtl="0">
              <a:lnSpc>
                <a:spcPct val="150000"/>
              </a:lnSpc>
              <a:spcBef>
                <a:spcPts val="0"/>
              </a:spcBef>
              <a:spcAft>
                <a:spcPts val="0"/>
              </a:spcAft>
              <a:buSzPts val="1400"/>
              <a:buChar char="■"/>
              <a:defRPr/>
            </a:lvl9pPr>
          </a:lstStyle>
          <a:p>
            <a:endParaRPr/>
          </a:p>
        </p:txBody>
      </p:sp>
      <p:pic>
        <p:nvPicPr>
          <p:cNvPr id="19" name="Google Shape;19;p4"/>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55600" rtl="0">
              <a:spcBef>
                <a:spcPts val="0"/>
              </a:spcBef>
              <a:spcAft>
                <a:spcPts val="0"/>
              </a:spcAft>
              <a:buSzPts val="2000"/>
              <a:buChar char="○"/>
              <a:defRPr/>
            </a:lvl2pPr>
            <a:lvl3pPr marL="1371600" lvl="2" indent="-342900" rtl="0">
              <a:spcBef>
                <a:spcPts val="0"/>
              </a:spcBef>
              <a:spcAft>
                <a:spcPts val="0"/>
              </a:spcAft>
              <a:buSzPts val="1800"/>
              <a:buChar char="■"/>
              <a:defRPr/>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55600" rtl="0">
              <a:spcBef>
                <a:spcPts val="0"/>
              </a:spcBef>
              <a:spcAft>
                <a:spcPts val="0"/>
              </a:spcAft>
              <a:buSzPts val="2000"/>
              <a:buChar char="○"/>
              <a:defRPr/>
            </a:lvl2pPr>
            <a:lvl3pPr marL="1371600" lvl="2" indent="-342900" rtl="0">
              <a:spcBef>
                <a:spcPts val="0"/>
              </a:spcBef>
              <a:spcAft>
                <a:spcPts val="0"/>
              </a:spcAft>
              <a:buSzPts val="1800"/>
              <a:buChar char="■"/>
              <a:defRPr/>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24" name="Google Shape;24;p5"/>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i ja kuva oikea">
  <p:cSld name="ONE_COLUMN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190800"/>
            <a:ext cx="7743600" cy="9612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 name="Google Shape;27;p6"/>
          <p:cNvSpPr txBox="1">
            <a:spLocks noGrp="1"/>
          </p:cNvSpPr>
          <p:nvPr>
            <p:ph type="body" idx="1"/>
          </p:nvPr>
        </p:nvSpPr>
        <p:spPr>
          <a:xfrm>
            <a:off x="311700" y="1152000"/>
            <a:ext cx="4539600" cy="3179400"/>
          </a:xfrm>
          <a:prstGeom prst="rect">
            <a:avLst/>
          </a:prstGeom>
        </p:spPr>
        <p:txBody>
          <a:bodyPr spcFirstLastPara="1" wrap="square" lIns="91425" tIns="91425" rIns="91425" bIns="91425" anchor="t" anchorCtr="0">
            <a:noAutofit/>
          </a:bodyPr>
          <a:lstStyle>
            <a:lvl1pPr marL="457200" lvl="0" indent="-381000" rtl="0">
              <a:spcBef>
                <a:spcPts val="1000"/>
              </a:spcBef>
              <a:spcAft>
                <a:spcPts val="0"/>
              </a:spcAft>
              <a:buSzPts val="2400"/>
              <a:buChar char="●"/>
              <a:defRPr/>
            </a:lvl1pPr>
            <a:lvl2pPr marL="914400" lvl="1" indent="-342900" rtl="0">
              <a:spcBef>
                <a:spcPts val="0"/>
              </a:spcBef>
              <a:spcAft>
                <a:spcPts val="0"/>
              </a:spcAft>
              <a:buSzPts val="1800"/>
              <a:buChar char="○"/>
              <a:defRPr sz="18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28" name="Google Shape;28;p6"/>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so kuva ja kuvateksti">
  <p:cSld name="CAPTION_ONLY">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1000"/>
              </a:spcBef>
              <a:spcAft>
                <a:spcPts val="0"/>
              </a:spcAft>
              <a:buSzPts val="2400"/>
              <a:buNone/>
              <a:defRPr/>
            </a:lvl1pPr>
          </a:lstStyle>
          <a:p>
            <a:endParaRPr/>
          </a:p>
        </p:txBody>
      </p:sp>
      <p:pic>
        <p:nvPicPr>
          <p:cNvPr id="31" name="Google Shape;31;p7"/>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lkkä yläotsikko">
  <p:cSld name="CUSTOM">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4" name="Google Shape;34;p8"/>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
        <p:cNvGrpSpPr/>
        <p:nvPr/>
      </p:nvGrpSpPr>
      <p:grpSpPr>
        <a:xfrm>
          <a:off x="0" y="0"/>
          <a:ext cx="0" cy="0"/>
          <a:chOff x="0" y="0"/>
          <a:chExt cx="0" cy="0"/>
        </a:xfrm>
      </p:grpSpPr>
      <p:sp>
        <p:nvSpPr>
          <p:cNvPr id="36" name="Google Shape;36;p9"/>
          <p:cNvSpPr txBox="1">
            <a:spLocks noGrp="1"/>
          </p:cNvSpPr>
          <p:nvPr>
            <p:ph type="title" hasCustomPrompt="1"/>
          </p:nvPr>
        </p:nvSpPr>
        <p:spPr>
          <a:xfrm>
            <a:off x="1659600" y="1038975"/>
            <a:ext cx="58248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37" name="Google Shape;37;p9"/>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pic>
        <p:nvPicPr>
          <p:cNvPr id="39" name="Google Shape;39;p10"/>
          <p:cNvPicPr preferRelativeResize="0"/>
          <p:nvPr/>
        </p:nvPicPr>
        <p:blipFill rotWithShape="1">
          <a:blip r:embed="rId2">
            <a:alphaModFix/>
          </a:blip>
          <a:srcRect l="19" r="9"/>
          <a:stretch/>
        </p:blipFill>
        <p:spPr>
          <a:xfrm>
            <a:off x="8149625" y="189550"/>
            <a:ext cx="852652" cy="8346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89550"/>
            <a:ext cx="7744500" cy="96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065F7C"/>
              </a:buClr>
              <a:buSzPts val="3300"/>
              <a:buFont typeface="Lato"/>
              <a:buNone/>
              <a:defRPr sz="3300" b="1">
                <a:solidFill>
                  <a:srgbClr val="065F7C"/>
                </a:solidFill>
                <a:latin typeface="Lato"/>
                <a:ea typeface="Lato"/>
                <a:cs typeface="Lato"/>
                <a:sym typeface="Lato"/>
              </a:defRPr>
            </a:lvl1pPr>
            <a:lvl2pPr lvl="1"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2pPr>
            <a:lvl3pPr lvl="2"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3pPr>
            <a:lvl4pPr lvl="3"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4pPr>
            <a:lvl5pPr lvl="4"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5pPr>
            <a:lvl6pPr lvl="5"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6pPr>
            <a:lvl7pPr lvl="6"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7pPr>
            <a:lvl8pPr lvl="7"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8pPr>
            <a:lvl9pPr lvl="8"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1152550"/>
            <a:ext cx="8520600" cy="3629400"/>
          </a:xfrm>
          <a:prstGeom prst="rect">
            <a:avLst/>
          </a:prstGeom>
          <a:noFill/>
          <a:ln>
            <a:noFill/>
          </a:ln>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Font typeface="Lato"/>
              <a:buChar char="●"/>
              <a:defRPr sz="2400">
                <a:latin typeface="Lato"/>
                <a:ea typeface="Lato"/>
                <a:cs typeface="Lato"/>
                <a:sym typeface="Lato"/>
              </a:defRPr>
            </a:lvl1pPr>
            <a:lvl2pPr marL="914400" lvl="1" indent="-355600" rtl="0">
              <a:lnSpc>
                <a:spcPct val="150000"/>
              </a:lnSpc>
              <a:spcBef>
                <a:spcPts val="0"/>
              </a:spcBef>
              <a:spcAft>
                <a:spcPts val="0"/>
              </a:spcAft>
              <a:buSzPts val="2000"/>
              <a:buFont typeface="Lato"/>
              <a:buChar char="○"/>
              <a:defRPr sz="2000">
                <a:latin typeface="Lato"/>
                <a:ea typeface="Lato"/>
                <a:cs typeface="Lato"/>
                <a:sym typeface="Lato"/>
              </a:defRPr>
            </a:lvl2pPr>
            <a:lvl3pPr marL="1371600" lvl="2" indent="-342900" rtl="0">
              <a:lnSpc>
                <a:spcPct val="150000"/>
              </a:lnSpc>
              <a:spcBef>
                <a:spcPts val="0"/>
              </a:spcBef>
              <a:spcAft>
                <a:spcPts val="0"/>
              </a:spcAft>
              <a:buSzPts val="1800"/>
              <a:buFont typeface="Lato"/>
              <a:buChar char="■"/>
              <a:defRPr sz="1800">
                <a:latin typeface="Lato"/>
                <a:ea typeface="Lato"/>
                <a:cs typeface="Lato"/>
                <a:sym typeface="Lato"/>
              </a:defRPr>
            </a:lvl3pPr>
            <a:lvl4pPr marL="1828800" lvl="3" indent="-317500" rtl="0">
              <a:lnSpc>
                <a:spcPct val="150000"/>
              </a:lnSpc>
              <a:spcBef>
                <a:spcPts val="0"/>
              </a:spcBef>
              <a:spcAft>
                <a:spcPts val="0"/>
              </a:spcAft>
              <a:buSzPts val="1400"/>
              <a:buFont typeface="Lato"/>
              <a:buChar char="●"/>
              <a:defRPr>
                <a:latin typeface="Lato"/>
                <a:ea typeface="Lato"/>
                <a:cs typeface="Lato"/>
                <a:sym typeface="Lato"/>
              </a:defRPr>
            </a:lvl4pPr>
            <a:lvl5pPr marL="2286000" lvl="4" indent="-317500" rtl="0">
              <a:lnSpc>
                <a:spcPct val="150000"/>
              </a:lnSpc>
              <a:spcBef>
                <a:spcPts val="0"/>
              </a:spcBef>
              <a:spcAft>
                <a:spcPts val="0"/>
              </a:spcAft>
              <a:buSzPts val="1400"/>
              <a:buFont typeface="Lato"/>
              <a:buChar char="○"/>
              <a:defRPr>
                <a:latin typeface="Lato"/>
                <a:ea typeface="Lato"/>
                <a:cs typeface="Lato"/>
                <a:sym typeface="Lato"/>
              </a:defRPr>
            </a:lvl5pPr>
            <a:lvl6pPr marL="2743200" lvl="5" indent="-317500" rtl="0">
              <a:lnSpc>
                <a:spcPct val="150000"/>
              </a:lnSpc>
              <a:spcBef>
                <a:spcPts val="0"/>
              </a:spcBef>
              <a:spcAft>
                <a:spcPts val="0"/>
              </a:spcAft>
              <a:buSzPts val="1400"/>
              <a:buFont typeface="Lato"/>
              <a:buChar char="■"/>
              <a:defRPr>
                <a:latin typeface="Lato"/>
                <a:ea typeface="Lato"/>
                <a:cs typeface="Lato"/>
                <a:sym typeface="Lato"/>
              </a:defRPr>
            </a:lvl6pPr>
            <a:lvl7pPr marL="3200400" lvl="6" indent="-317500" rtl="0">
              <a:lnSpc>
                <a:spcPct val="150000"/>
              </a:lnSpc>
              <a:spcBef>
                <a:spcPts val="0"/>
              </a:spcBef>
              <a:spcAft>
                <a:spcPts val="0"/>
              </a:spcAft>
              <a:buSzPts val="1400"/>
              <a:buFont typeface="Lato"/>
              <a:buChar char="●"/>
              <a:defRPr>
                <a:latin typeface="Lato"/>
                <a:ea typeface="Lato"/>
                <a:cs typeface="Lato"/>
                <a:sym typeface="Lato"/>
              </a:defRPr>
            </a:lvl7pPr>
            <a:lvl8pPr marL="3657600" lvl="7" indent="-317500" rtl="0">
              <a:lnSpc>
                <a:spcPct val="150000"/>
              </a:lnSpc>
              <a:spcBef>
                <a:spcPts val="0"/>
              </a:spcBef>
              <a:spcAft>
                <a:spcPts val="0"/>
              </a:spcAft>
              <a:buSzPts val="1400"/>
              <a:buFont typeface="Lato"/>
              <a:buChar char="○"/>
              <a:defRPr>
                <a:latin typeface="Lato"/>
                <a:ea typeface="Lato"/>
                <a:cs typeface="Lato"/>
                <a:sym typeface="Lato"/>
              </a:defRPr>
            </a:lvl8pPr>
            <a:lvl9pPr marL="4114800" lvl="8" indent="-317500" rtl="0">
              <a:lnSpc>
                <a:spcPct val="150000"/>
              </a:lnSpc>
              <a:spcBef>
                <a:spcPts val="0"/>
              </a:spcBef>
              <a:spcAft>
                <a:spcPts val="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311700" y="189550"/>
            <a:ext cx="7744500" cy="96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065F7C"/>
              </a:buClr>
              <a:buSzPts val="3300"/>
              <a:buFont typeface="Lato"/>
              <a:buNone/>
              <a:defRPr sz="3300" b="1">
                <a:solidFill>
                  <a:srgbClr val="065F7C"/>
                </a:solidFill>
                <a:latin typeface="Lato"/>
                <a:ea typeface="Lato"/>
                <a:cs typeface="Lato"/>
                <a:sym typeface="Lato"/>
              </a:defRPr>
            </a:lvl1pPr>
            <a:lvl2pPr lvl="1"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2pPr>
            <a:lvl3pPr lvl="2"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3pPr>
            <a:lvl4pPr lvl="3"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4pPr>
            <a:lvl5pPr lvl="4"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5pPr>
            <a:lvl6pPr lvl="5"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6pPr>
            <a:lvl7pPr lvl="6"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7pPr>
            <a:lvl8pPr lvl="7"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8pPr>
            <a:lvl9pPr lvl="8"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9pPr>
          </a:lstStyle>
          <a:p>
            <a:endParaRPr/>
          </a:p>
        </p:txBody>
      </p:sp>
      <p:sp>
        <p:nvSpPr>
          <p:cNvPr id="47" name="Google Shape;47;p12"/>
          <p:cNvSpPr txBox="1">
            <a:spLocks noGrp="1"/>
          </p:cNvSpPr>
          <p:nvPr>
            <p:ph type="body" idx="1"/>
          </p:nvPr>
        </p:nvSpPr>
        <p:spPr>
          <a:xfrm>
            <a:off x="311700" y="1152550"/>
            <a:ext cx="8520600" cy="3629400"/>
          </a:xfrm>
          <a:prstGeom prst="rect">
            <a:avLst/>
          </a:prstGeom>
          <a:noFill/>
          <a:ln>
            <a:noFill/>
          </a:ln>
        </p:spPr>
        <p:txBody>
          <a:bodyPr spcFirstLastPara="1" wrap="square" lIns="91425" tIns="91425" rIns="91425" bIns="91425" anchor="t" anchorCtr="0">
            <a:noAutofit/>
          </a:bodyPr>
          <a:lstStyle>
            <a:lvl1pPr marL="457200" lvl="0" indent="-381000" rtl="0">
              <a:lnSpc>
                <a:spcPct val="150000"/>
              </a:lnSpc>
              <a:spcBef>
                <a:spcPts val="1000"/>
              </a:spcBef>
              <a:spcAft>
                <a:spcPts val="0"/>
              </a:spcAft>
              <a:buSzPts val="2400"/>
              <a:buFont typeface="Lato"/>
              <a:buChar char="●"/>
              <a:defRPr sz="2400">
                <a:latin typeface="Lato"/>
                <a:ea typeface="Lato"/>
                <a:cs typeface="Lato"/>
                <a:sym typeface="Lato"/>
              </a:defRPr>
            </a:lvl1pPr>
            <a:lvl2pPr marL="914400" lvl="1" indent="-355600" rtl="0">
              <a:lnSpc>
                <a:spcPct val="150000"/>
              </a:lnSpc>
              <a:spcBef>
                <a:spcPts val="0"/>
              </a:spcBef>
              <a:spcAft>
                <a:spcPts val="0"/>
              </a:spcAft>
              <a:buSzPts val="2000"/>
              <a:buFont typeface="Lato"/>
              <a:buChar char="○"/>
              <a:defRPr sz="2000">
                <a:latin typeface="Lato"/>
                <a:ea typeface="Lato"/>
                <a:cs typeface="Lato"/>
                <a:sym typeface="Lato"/>
              </a:defRPr>
            </a:lvl2pPr>
            <a:lvl3pPr marL="1371600" lvl="2" indent="-342900" rtl="0">
              <a:lnSpc>
                <a:spcPct val="150000"/>
              </a:lnSpc>
              <a:spcBef>
                <a:spcPts val="0"/>
              </a:spcBef>
              <a:spcAft>
                <a:spcPts val="0"/>
              </a:spcAft>
              <a:buSzPts val="1800"/>
              <a:buFont typeface="Lato"/>
              <a:buChar char="■"/>
              <a:defRPr sz="1800">
                <a:latin typeface="Lato"/>
                <a:ea typeface="Lato"/>
                <a:cs typeface="Lato"/>
                <a:sym typeface="Lato"/>
              </a:defRPr>
            </a:lvl3pPr>
            <a:lvl4pPr marL="1828800" lvl="3" indent="-317500" rtl="0">
              <a:lnSpc>
                <a:spcPct val="150000"/>
              </a:lnSpc>
              <a:spcBef>
                <a:spcPts val="0"/>
              </a:spcBef>
              <a:spcAft>
                <a:spcPts val="0"/>
              </a:spcAft>
              <a:buSzPts val="1400"/>
              <a:buFont typeface="Lato"/>
              <a:buChar char="●"/>
              <a:defRPr>
                <a:latin typeface="Lato"/>
                <a:ea typeface="Lato"/>
                <a:cs typeface="Lato"/>
                <a:sym typeface="Lato"/>
              </a:defRPr>
            </a:lvl4pPr>
            <a:lvl5pPr marL="2286000" lvl="4" indent="-317500" rtl="0">
              <a:lnSpc>
                <a:spcPct val="150000"/>
              </a:lnSpc>
              <a:spcBef>
                <a:spcPts val="0"/>
              </a:spcBef>
              <a:spcAft>
                <a:spcPts val="0"/>
              </a:spcAft>
              <a:buSzPts val="1400"/>
              <a:buFont typeface="Lato"/>
              <a:buChar char="○"/>
              <a:defRPr>
                <a:latin typeface="Lato"/>
                <a:ea typeface="Lato"/>
                <a:cs typeface="Lato"/>
                <a:sym typeface="Lato"/>
              </a:defRPr>
            </a:lvl5pPr>
            <a:lvl6pPr marL="2743200" lvl="5" indent="-317500" rtl="0">
              <a:lnSpc>
                <a:spcPct val="150000"/>
              </a:lnSpc>
              <a:spcBef>
                <a:spcPts val="0"/>
              </a:spcBef>
              <a:spcAft>
                <a:spcPts val="0"/>
              </a:spcAft>
              <a:buSzPts val="1400"/>
              <a:buFont typeface="Lato"/>
              <a:buChar char="■"/>
              <a:defRPr>
                <a:latin typeface="Lato"/>
                <a:ea typeface="Lato"/>
                <a:cs typeface="Lato"/>
                <a:sym typeface="Lato"/>
              </a:defRPr>
            </a:lvl6pPr>
            <a:lvl7pPr marL="3200400" lvl="6" indent="-317500" rtl="0">
              <a:lnSpc>
                <a:spcPct val="150000"/>
              </a:lnSpc>
              <a:spcBef>
                <a:spcPts val="0"/>
              </a:spcBef>
              <a:spcAft>
                <a:spcPts val="0"/>
              </a:spcAft>
              <a:buSzPts val="1400"/>
              <a:buFont typeface="Lato"/>
              <a:buChar char="●"/>
              <a:defRPr>
                <a:latin typeface="Lato"/>
                <a:ea typeface="Lato"/>
                <a:cs typeface="Lato"/>
                <a:sym typeface="Lato"/>
              </a:defRPr>
            </a:lvl7pPr>
            <a:lvl8pPr marL="3657600" lvl="7" indent="-317500" rtl="0">
              <a:lnSpc>
                <a:spcPct val="150000"/>
              </a:lnSpc>
              <a:spcBef>
                <a:spcPts val="0"/>
              </a:spcBef>
              <a:spcAft>
                <a:spcPts val="0"/>
              </a:spcAft>
              <a:buSzPts val="1400"/>
              <a:buFont typeface="Lato"/>
              <a:buChar char="○"/>
              <a:defRPr>
                <a:latin typeface="Lato"/>
                <a:ea typeface="Lato"/>
                <a:cs typeface="Lato"/>
                <a:sym typeface="Lato"/>
              </a:defRPr>
            </a:lvl8pPr>
            <a:lvl9pPr marL="4114800" lvl="8" indent="-317500" rtl="0">
              <a:lnSpc>
                <a:spcPct val="150000"/>
              </a:lnSpc>
              <a:spcBef>
                <a:spcPts val="0"/>
              </a:spcBef>
              <a:spcAft>
                <a:spcPts val="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ll.fi/liikkuva-korkeakoulu/liikkuva-korkeakoulu-visio2025-tuloskortti/koko-suomen-korkeakoululiikunt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liikkuvaopiskelu.fi/palvelut-kohderyhmill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jani.ressi@oll.fi" TargetMode="External"/><Relationship Id="rId7" Type="http://schemas.openxmlformats.org/officeDocument/2006/relationships/hyperlink" Target="mailto:jussi.ansala@oll.fi"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anniliina.ikonen@oll.fi" TargetMode="External"/><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www.oll.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hyperlink" Target="https://www.oll.fi/liikkuva-korkeakoulu/liikkuva-korkeakoulu-tietopankki/" TargetMode="External"/><Relationship Id="rId10" Type="http://schemas.openxmlformats.org/officeDocument/2006/relationships/image" Target="../media/image4.png"/><Relationship Id="rId4" Type="http://schemas.openxmlformats.org/officeDocument/2006/relationships/image" Target="../media/image33.png"/><Relationship Id="rId9"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hyperlink" Target="https://www.oll.fi/uutisarkisto/liikkumismerkki-vieraili-oll-n-liittokokouksessa-kuortaneella/"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6158475" y="2249950"/>
            <a:ext cx="2890200" cy="147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i" sz="3000"/>
              <a:t>Liikkuva korkeakoulu -verkosto</a:t>
            </a: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fi" sz="3000"/>
              <a:t>3.11.2023</a:t>
            </a:r>
            <a:endParaRPr sz="3000"/>
          </a:p>
        </p:txBody>
      </p:sp>
      <p:sp>
        <p:nvSpPr>
          <p:cNvPr id="89" name="Google Shape;89;p23"/>
          <p:cNvSpPr txBox="1">
            <a:spLocks noGrp="1"/>
          </p:cNvSpPr>
          <p:nvPr>
            <p:ph type="body" idx="1"/>
          </p:nvPr>
        </p:nvSpPr>
        <p:spPr>
          <a:xfrm>
            <a:off x="311700" y="1152000"/>
            <a:ext cx="4539600" cy="317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90" name="Google Shape;90;p23"/>
          <p:cNvPicPr preferRelativeResize="0"/>
          <p:nvPr/>
        </p:nvPicPr>
        <p:blipFill>
          <a:blip r:embed="rId3">
            <a:alphaModFix/>
          </a:blip>
          <a:stretch>
            <a:fillRect/>
          </a:stretch>
        </p:blipFill>
        <p:spPr>
          <a:xfrm>
            <a:off x="7899644" y="0"/>
            <a:ext cx="1244361" cy="1152000"/>
          </a:xfrm>
          <a:prstGeom prst="rect">
            <a:avLst/>
          </a:prstGeom>
          <a:noFill/>
          <a:ln>
            <a:noFill/>
          </a:ln>
        </p:spPr>
      </p:pic>
      <p:pic>
        <p:nvPicPr>
          <p:cNvPr id="91" name="Google Shape;91;p23"/>
          <p:cNvPicPr preferRelativeResize="0"/>
          <p:nvPr/>
        </p:nvPicPr>
        <p:blipFill rotWithShape="1">
          <a:blip r:embed="rId4">
            <a:alphaModFix/>
          </a:blip>
          <a:srcRect l="44137" r="6391"/>
          <a:stretch/>
        </p:blipFill>
        <p:spPr>
          <a:xfrm>
            <a:off x="0" y="0"/>
            <a:ext cx="5935406"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YTHS:n OTE-hankeraha korkeakoululiikunnan kehittämiseen</a:t>
            </a:r>
            <a:endParaRPr/>
          </a:p>
        </p:txBody>
      </p:sp>
      <p:sp>
        <p:nvSpPr>
          <p:cNvPr id="163" name="Google Shape;163;p32"/>
          <p:cNvSpPr txBox="1">
            <a:spLocks noGrp="1"/>
          </p:cNvSpPr>
          <p:nvPr>
            <p:ph type="body" idx="1"/>
          </p:nvPr>
        </p:nvSpPr>
        <p:spPr>
          <a:xfrm>
            <a:off x="389775" y="1338000"/>
            <a:ext cx="8520600" cy="36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fi" sz="1600"/>
              <a:t>YTHS myöntää vuosittain hankerahaa yhteisölliseen terveydenedistämiseen. YTHS:n OTE-hankerahan tavoitteena on </a:t>
            </a:r>
            <a:r>
              <a:rPr lang="fi" sz="1600" b="1"/>
              <a:t>parantaa opiskeluyhteisöjen terveyden edistämistyötä</a:t>
            </a:r>
            <a:r>
              <a:rPr lang="fi" sz="1600"/>
              <a:t> luomalla uusia avauksia, kehittämällä olemassa olevaa toimintaa ja vakiinnuttamalla käytäntöön hyviä kokeiluja.  Hankkeiden tavoitteena tulee olla, että uusi toiminta tulee myöhemmin osaksi opiskeluyhteisön normaalia käytäntöä. Hankkeissa tulee jo suunnitteluvaiheessa huomioida jatkuvuus vuodesta toiseen ja mahdollisesti hankerahalla katettujen kulujen siirtymä palvelupisteen ja/tai yhteistyökumppanin normaaliin budjettikäytäntöön. Tämä tarkoittaa selkeää oman ja yhteistyökumppanien panoksen mukanaoloa jo hakemusvaiheessa.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YTHS:n OTE-hankeraha korkeakoululiikunnan kehittämiseen</a:t>
            </a:r>
            <a:endParaRPr/>
          </a:p>
        </p:txBody>
      </p:sp>
      <p:sp>
        <p:nvSpPr>
          <p:cNvPr id="169" name="Google Shape;169;p33"/>
          <p:cNvSpPr txBox="1">
            <a:spLocks noGrp="1"/>
          </p:cNvSpPr>
          <p:nvPr>
            <p:ph type="body" idx="1"/>
          </p:nvPr>
        </p:nvSpPr>
        <p:spPr>
          <a:xfrm>
            <a:off x="380025" y="1259925"/>
            <a:ext cx="8520600" cy="3629400"/>
          </a:xfrm>
          <a:prstGeom prst="rect">
            <a:avLst/>
          </a:prstGeom>
        </p:spPr>
        <p:txBody>
          <a:bodyPr spcFirstLastPara="1" wrap="square" lIns="91425" tIns="91425" rIns="91425" bIns="91425" anchor="t" anchorCtr="0">
            <a:noAutofit/>
          </a:bodyPr>
          <a:lstStyle/>
          <a:p>
            <a:pPr marL="457200" lvl="0" indent="-330200" algn="l" rtl="0">
              <a:spcBef>
                <a:spcPts val="1000"/>
              </a:spcBef>
              <a:spcAft>
                <a:spcPts val="0"/>
              </a:spcAft>
              <a:buSzPts val="1600"/>
              <a:buChar char="●"/>
            </a:pPr>
            <a:r>
              <a:rPr lang="fi" sz="1600"/>
              <a:t>Hankerahaa myönnetään yhteisölliseen terveyden edistämistoimintaan. </a:t>
            </a:r>
            <a:endParaRPr sz="1600"/>
          </a:p>
          <a:p>
            <a:pPr marL="457200" lvl="0" indent="-330200" algn="l" rtl="0">
              <a:spcBef>
                <a:spcPts val="0"/>
              </a:spcBef>
              <a:spcAft>
                <a:spcPts val="0"/>
              </a:spcAft>
              <a:buSzPts val="1600"/>
              <a:buChar char="●"/>
            </a:pPr>
            <a:r>
              <a:rPr lang="fi" sz="1600"/>
              <a:t>YTHS on hankkeissa keskeisesti mukana. Rahoituksen virallisena hakijana on YTHS:n edustaja (esim. palvelualue, palvelupiste, vastuutiimi, muu tiimi (esim. suunterveyden tiimi), terveystyöryhmä tai YTHS:n terveydenhuollon ammattihenkilö). HUOM! Ulkopuolinen taho ei voi olla hakijana. </a:t>
            </a:r>
            <a:endParaRPr sz="1600"/>
          </a:p>
          <a:p>
            <a:pPr marL="457200" lvl="0" indent="-330200" algn="l" rtl="0">
              <a:spcBef>
                <a:spcPts val="0"/>
              </a:spcBef>
              <a:spcAft>
                <a:spcPts val="0"/>
              </a:spcAft>
              <a:buSzPts val="1600"/>
              <a:buChar char="●"/>
            </a:pPr>
            <a:r>
              <a:rPr lang="fi" sz="1600"/>
              <a:t>Hankkeessa tulee olla mukana ainakin yksi YTHS:n ulkopuolinen taho.  </a:t>
            </a:r>
            <a:endParaRPr sz="1600"/>
          </a:p>
          <a:p>
            <a:pPr marL="457200" lvl="0" indent="-330200" algn="l" rtl="0">
              <a:spcBef>
                <a:spcPts val="0"/>
              </a:spcBef>
              <a:spcAft>
                <a:spcPts val="0"/>
              </a:spcAft>
              <a:buSzPts val="1600"/>
              <a:buChar char="●"/>
            </a:pPr>
            <a:r>
              <a:rPr lang="fi" sz="1600"/>
              <a:t>Hankeraha kattaa vain osan hankkeen kustannuksista. </a:t>
            </a:r>
            <a:endParaRPr sz="1600"/>
          </a:p>
          <a:p>
            <a:pPr marL="457200" lvl="0" indent="-330200" algn="l" rtl="0">
              <a:spcBef>
                <a:spcPts val="0"/>
              </a:spcBef>
              <a:spcAft>
                <a:spcPts val="0"/>
              </a:spcAft>
              <a:buSzPts val="1600"/>
              <a:buChar char="●"/>
            </a:pPr>
            <a:r>
              <a:rPr lang="fi" sz="1600"/>
              <a:t>Hankerahaa ei myönnetä vakiintuneeseen toimintaan. </a:t>
            </a:r>
            <a:endParaRPr sz="1600"/>
          </a:p>
          <a:p>
            <a:pPr marL="457200" lvl="0" indent="-330200" algn="l" rtl="0">
              <a:spcBef>
                <a:spcPts val="0"/>
              </a:spcBef>
              <a:spcAft>
                <a:spcPts val="0"/>
              </a:spcAft>
              <a:buSzPts val="1600"/>
              <a:buChar char="●"/>
            </a:pPr>
            <a:r>
              <a:rPr lang="fi" sz="1600"/>
              <a:t>Hankkeen tulee toteutua ja sille myönnetyt rahat tulee käyttää 12 kk:n sisällä hankerahapäätöksestä.</a:t>
            </a:r>
            <a:endParaRPr sz="1600"/>
          </a:p>
        </p:txBody>
      </p:sp>
      <p:pic>
        <p:nvPicPr>
          <p:cNvPr id="170" name="Google Shape;170;p33"/>
          <p:cNvPicPr preferRelativeResize="0"/>
          <p:nvPr/>
        </p:nvPicPr>
        <p:blipFill>
          <a:blip r:embed="rId3">
            <a:alphaModFix/>
          </a:blip>
          <a:stretch>
            <a:fillRect/>
          </a:stretch>
        </p:blipFill>
        <p:spPr>
          <a:xfrm>
            <a:off x="7768625" y="3252050"/>
            <a:ext cx="751650" cy="76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60575" y="0"/>
            <a:ext cx="3954000" cy="79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2300">
                <a:solidFill>
                  <a:schemeClr val="accent5"/>
                </a:solidFill>
              </a:rPr>
              <a:t>www.liikkuvakorkeakoulu.fi</a:t>
            </a:r>
            <a:endParaRPr sz="2300">
              <a:solidFill>
                <a:schemeClr val="accent5"/>
              </a:solidFill>
            </a:endParaRPr>
          </a:p>
        </p:txBody>
      </p:sp>
      <p:pic>
        <p:nvPicPr>
          <p:cNvPr id="176" name="Google Shape;176;p34"/>
          <p:cNvPicPr preferRelativeResize="0"/>
          <p:nvPr/>
        </p:nvPicPr>
        <p:blipFill>
          <a:blip r:embed="rId3">
            <a:alphaModFix/>
          </a:blip>
          <a:stretch>
            <a:fillRect/>
          </a:stretch>
        </p:blipFill>
        <p:spPr>
          <a:xfrm>
            <a:off x="709075" y="863275"/>
            <a:ext cx="8434924" cy="4280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i" u="sng">
                <a:solidFill>
                  <a:schemeClr val="hlink"/>
                </a:solidFill>
                <a:hlinkClick r:id="rId3"/>
              </a:rPr>
              <a:t>Liikkuva korkeakoulu -tuloskortti</a:t>
            </a:r>
            <a:endParaRPr>
              <a:solidFill>
                <a:schemeClr val="dk2"/>
              </a:solidFill>
            </a:endParaRPr>
          </a:p>
          <a:p>
            <a:pPr marL="0" lvl="0" indent="0" algn="l" rtl="0">
              <a:spcBef>
                <a:spcPts val="0"/>
              </a:spcBef>
              <a:spcAft>
                <a:spcPts val="0"/>
              </a:spcAft>
              <a:buNone/>
            </a:pPr>
            <a:endParaRPr/>
          </a:p>
        </p:txBody>
      </p:sp>
      <p:sp>
        <p:nvSpPr>
          <p:cNvPr id="182" name="Google Shape;182;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a:p>
        </p:txBody>
      </p:sp>
      <p:sp>
        <p:nvSpPr>
          <p:cNvPr id="183" name="Google Shape;183;p3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84" name="Google Shape;184;p35"/>
          <p:cNvPicPr preferRelativeResize="0"/>
          <p:nvPr/>
        </p:nvPicPr>
        <p:blipFill>
          <a:blip r:embed="rId4">
            <a:alphaModFix/>
          </a:blip>
          <a:stretch>
            <a:fillRect/>
          </a:stretch>
        </p:blipFill>
        <p:spPr>
          <a:xfrm>
            <a:off x="529250" y="794450"/>
            <a:ext cx="4217090" cy="4298099"/>
          </a:xfrm>
          <a:prstGeom prst="rect">
            <a:avLst/>
          </a:prstGeom>
          <a:noFill/>
          <a:ln>
            <a:noFill/>
          </a:ln>
        </p:spPr>
      </p:pic>
      <p:pic>
        <p:nvPicPr>
          <p:cNvPr id="185" name="Google Shape;185;p35"/>
          <p:cNvPicPr preferRelativeResize="0"/>
          <p:nvPr/>
        </p:nvPicPr>
        <p:blipFill>
          <a:blip r:embed="rId5">
            <a:alphaModFix/>
          </a:blip>
          <a:stretch>
            <a:fillRect/>
          </a:stretch>
        </p:blipFill>
        <p:spPr>
          <a:xfrm>
            <a:off x="5074519" y="794450"/>
            <a:ext cx="3921056" cy="4328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92" name="Google Shape;192;p36"/>
          <p:cNvPicPr preferRelativeResize="0"/>
          <p:nvPr/>
        </p:nvPicPr>
        <p:blipFill>
          <a:blip r:embed="rId3">
            <a:alphaModFix/>
          </a:blip>
          <a:stretch>
            <a:fillRect/>
          </a:stretch>
        </p:blipFill>
        <p:spPr>
          <a:xfrm>
            <a:off x="311700" y="231925"/>
            <a:ext cx="6373000" cy="4829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103100" y="110425"/>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Liikkuva korkeakoulu -tietopankki</a:t>
            </a:r>
            <a:endParaRPr/>
          </a:p>
        </p:txBody>
      </p:sp>
      <p:sp>
        <p:nvSpPr>
          <p:cNvPr id="198" name="Google Shape;198;p37"/>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99" name="Google Shape;199;p37"/>
          <p:cNvPicPr preferRelativeResize="0"/>
          <p:nvPr/>
        </p:nvPicPr>
        <p:blipFill rotWithShape="1">
          <a:blip r:embed="rId3">
            <a:alphaModFix/>
          </a:blip>
          <a:srcRect b="12854"/>
          <a:stretch/>
        </p:blipFill>
        <p:spPr>
          <a:xfrm>
            <a:off x="5339575" y="1215125"/>
            <a:ext cx="3775550" cy="3803026"/>
          </a:xfrm>
          <a:prstGeom prst="rect">
            <a:avLst/>
          </a:prstGeom>
          <a:noFill/>
          <a:ln>
            <a:noFill/>
          </a:ln>
        </p:spPr>
      </p:pic>
      <p:pic>
        <p:nvPicPr>
          <p:cNvPr id="200" name="Google Shape;200;p37"/>
          <p:cNvPicPr preferRelativeResize="0"/>
          <p:nvPr/>
        </p:nvPicPr>
        <p:blipFill>
          <a:blip r:embed="rId4">
            <a:alphaModFix/>
          </a:blip>
          <a:stretch>
            <a:fillRect/>
          </a:stretch>
        </p:blipFill>
        <p:spPr>
          <a:xfrm>
            <a:off x="29600" y="1254425"/>
            <a:ext cx="5335284" cy="3629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8"/>
          <p:cNvPicPr preferRelativeResize="0"/>
          <p:nvPr/>
        </p:nvPicPr>
        <p:blipFill rotWithShape="1">
          <a:blip r:embed="rId3">
            <a:alphaModFix/>
          </a:blip>
          <a:srcRect b="13307"/>
          <a:stretch/>
        </p:blipFill>
        <p:spPr>
          <a:xfrm>
            <a:off x="146475" y="1202300"/>
            <a:ext cx="8997526" cy="1652848"/>
          </a:xfrm>
          <a:prstGeom prst="rect">
            <a:avLst/>
          </a:prstGeom>
          <a:noFill/>
          <a:ln>
            <a:noFill/>
          </a:ln>
        </p:spPr>
      </p:pic>
      <p:pic>
        <p:nvPicPr>
          <p:cNvPr id="206" name="Google Shape;206;p38"/>
          <p:cNvPicPr preferRelativeResize="0"/>
          <p:nvPr/>
        </p:nvPicPr>
        <p:blipFill>
          <a:blip r:embed="rId4">
            <a:alphaModFix/>
          </a:blip>
          <a:stretch>
            <a:fillRect/>
          </a:stretch>
        </p:blipFill>
        <p:spPr>
          <a:xfrm>
            <a:off x="87625" y="3131800"/>
            <a:ext cx="4765201" cy="1734625"/>
          </a:xfrm>
          <a:prstGeom prst="rect">
            <a:avLst/>
          </a:prstGeom>
          <a:noFill/>
          <a:ln>
            <a:noFill/>
          </a:ln>
        </p:spPr>
      </p:pic>
      <p:pic>
        <p:nvPicPr>
          <p:cNvPr id="207" name="Google Shape;207;p38"/>
          <p:cNvPicPr preferRelativeResize="0"/>
          <p:nvPr/>
        </p:nvPicPr>
        <p:blipFill>
          <a:blip r:embed="rId5">
            <a:alphaModFix/>
          </a:blip>
          <a:stretch>
            <a:fillRect/>
          </a:stretch>
        </p:blipFill>
        <p:spPr>
          <a:xfrm>
            <a:off x="5224875" y="3059236"/>
            <a:ext cx="2552645" cy="1879750"/>
          </a:xfrm>
          <a:prstGeom prst="rect">
            <a:avLst/>
          </a:prstGeom>
          <a:noFill/>
          <a:ln>
            <a:noFill/>
          </a:ln>
        </p:spPr>
      </p:pic>
      <p:pic>
        <p:nvPicPr>
          <p:cNvPr id="208" name="Google Shape;208;p38"/>
          <p:cNvPicPr preferRelativeResize="0"/>
          <p:nvPr/>
        </p:nvPicPr>
        <p:blipFill>
          <a:blip r:embed="rId6">
            <a:alphaModFix/>
          </a:blip>
          <a:stretch>
            <a:fillRect/>
          </a:stretch>
        </p:blipFill>
        <p:spPr>
          <a:xfrm>
            <a:off x="146425" y="93675"/>
            <a:ext cx="4039701" cy="1058875"/>
          </a:xfrm>
          <a:prstGeom prst="rect">
            <a:avLst/>
          </a:prstGeom>
          <a:noFill/>
          <a:ln>
            <a:noFill/>
          </a:ln>
        </p:spPr>
      </p:pic>
      <p:pic>
        <p:nvPicPr>
          <p:cNvPr id="209" name="Google Shape;209;p38"/>
          <p:cNvPicPr preferRelativeResize="0"/>
          <p:nvPr/>
        </p:nvPicPr>
        <p:blipFill>
          <a:blip r:embed="rId7">
            <a:alphaModFix/>
          </a:blip>
          <a:stretch>
            <a:fillRect/>
          </a:stretch>
        </p:blipFill>
        <p:spPr>
          <a:xfrm>
            <a:off x="5580800" y="0"/>
            <a:ext cx="1974100" cy="110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311700" y="380450"/>
            <a:ext cx="7243200" cy="32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3100" u="sng">
                <a:solidFill>
                  <a:schemeClr val="hlink"/>
                </a:solidFill>
                <a:hlinkClick r:id="rId3"/>
              </a:rPr>
              <a:t>Liikkuvan opiskelun -palvelut kohderyhmille -sivusto</a:t>
            </a:r>
            <a:endParaRPr sz="3100"/>
          </a:p>
        </p:txBody>
      </p:sp>
      <p:sp>
        <p:nvSpPr>
          <p:cNvPr id="215" name="Google Shape;215;p39"/>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216" name="Google Shape;216;p39"/>
          <p:cNvPicPr preferRelativeResize="0"/>
          <p:nvPr/>
        </p:nvPicPr>
        <p:blipFill>
          <a:blip r:embed="rId4">
            <a:alphaModFix/>
          </a:blip>
          <a:stretch>
            <a:fillRect/>
          </a:stretch>
        </p:blipFill>
        <p:spPr>
          <a:xfrm>
            <a:off x="0" y="1152550"/>
            <a:ext cx="9144000" cy="3990951"/>
          </a:xfrm>
          <a:prstGeom prst="rect">
            <a:avLst/>
          </a:prstGeom>
          <a:noFill/>
          <a:ln>
            <a:noFill/>
          </a:ln>
        </p:spPr>
      </p:pic>
      <p:pic>
        <p:nvPicPr>
          <p:cNvPr id="217" name="Google Shape;217;p39"/>
          <p:cNvPicPr preferRelativeResize="0"/>
          <p:nvPr/>
        </p:nvPicPr>
        <p:blipFill>
          <a:blip r:embed="rId5">
            <a:alphaModFix/>
          </a:blip>
          <a:stretch>
            <a:fillRect/>
          </a:stretch>
        </p:blipFill>
        <p:spPr>
          <a:xfrm>
            <a:off x="6582875" y="74763"/>
            <a:ext cx="924625" cy="937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311700" y="2044900"/>
            <a:ext cx="8520600" cy="148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4600"/>
              <a:t>Millainen sisältö &amp; rakenne palvelisi tulevissa </a:t>
            </a:r>
            <a:r>
              <a:rPr lang="fi" sz="4600">
                <a:solidFill>
                  <a:schemeClr val="dk2"/>
                </a:solidFill>
              </a:rPr>
              <a:t>lkk-tapaamisissa </a:t>
            </a:r>
            <a:r>
              <a:rPr lang="fi" sz="4600"/>
              <a:t>sinua parhaiten?</a:t>
            </a:r>
            <a:endParaRPr sz="4600"/>
          </a:p>
        </p:txBody>
      </p:sp>
      <p:pic>
        <p:nvPicPr>
          <p:cNvPr id="223" name="Google Shape;223;p40"/>
          <p:cNvPicPr preferRelativeResize="0"/>
          <p:nvPr/>
        </p:nvPicPr>
        <p:blipFill>
          <a:blip r:embed="rId3">
            <a:alphaModFix/>
          </a:blip>
          <a:stretch>
            <a:fillRect/>
          </a:stretch>
        </p:blipFill>
        <p:spPr>
          <a:xfrm>
            <a:off x="6335825" y="145025"/>
            <a:ext cx="924625" cy="937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311700" y="1680575"/>
            <a:ext cx="8520600" cy="148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41"/>
          <p:cNvPicPr preferRelativeResize="0"/>
          <p:nvPr/>
        </p:nvPicPr>
        <p:blipFill>
          <a:blip r:embed="rId3">
            <a:alphaModFix/>
          </a:blip>
          <a:stretch>
            <a:fillRect/>
          </a:stretch>
        </p:blipFill>
        <p:spPr>
          <a:xfrm>
            <a:off x="152400" y="0"/>
            <a:ext cx="9041292"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4"/>
          <p:cNvSpPr txBox="1">
            <a:spLocks noGrp="1"/>
          </p:cNvSpPr>
          <p:nvPr>
            <p:ph type="body" idx="1"/>
          </p:nvPr>
        </p:nvSpPr>
        <p:spPr>
          <a:xfrm>
            <a:off x="2078675" y="3491361"/>
            <a:ext cx="4853700" cy="2368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i" sz="1600" b="1">
                <a:solidFill>
                  <a:schemeClr val="dk1"/>
                </a:solidFill>
              </a:rPr>
              <a:t>Atte Kolehmainen</a:t>
            </a:r>
            <a:endParaRPr sz="16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i" sz="1600">
                <a:solidFill>
                  <a:schemeClr val="dk1"/>
                </a:solidFill>
              </a:rPr>
              <a:t>2. varapuheenjohtaja</a:t>
            </a:r>
            <a:br>
              <a:rPr lang="fi" sz="1600">
                <a:solidFill>
                  <a:schemeClr val="dk1"/>
                </a:solidFill>
              </a:rPr>
            </a:br>
            <a:r>
              <a:rPr lang="fi" sz="1600" u="sng">
                <a:solidFill>
                  <a:schemeClr val="accent6"/>
                </a:solidFill>
              </a:rPr>
              <a:t>atte.kolehmainen</a:t>
            </a:r>
            <a:r>
              <a:rPr lang="fi" sz="1600" u="sng">
                <a:solidFill>
                  <a:schemeClr val="accent6"/>
                </a:solidFill>
                <a:hlinkClick r:id="rId3">
                  <a:extLst>
                    <a:ext uri="{A12FA001-AC4F-418D-AE19-62706E023703}">
                      <ahyp:hlinkClr xmlns:ahyp="http://schemas.microsoft.com/office/drawing/2018/hyperlinkcolor" val="tx"/>
                    </a:ext>
                  </a:extLst>
                </a:hlinkClick>
              </a:rPr>
              <a:t>@oll.fi</a:t>
            </a:r>
            <a:br>
              <a:rPr lang="fi" sz="1600">
                <a:solidFill>
                  <a:schemeClr val="dk1"/>
                </a:solidFill>
              </a:rPr>
            </a:br>
            <a:r>
              <a:rPr lang="fi" sz="1600">
                <a:solidFill>
                  <a:schemeClr val="dk1"/>
                </a:solidFill>
                <a:highlight>
                  <a:schemeClr val="lt1"/>
                </a:highlight>
              </a:rPr>
              <a:t>+358 44 780 0215</a:t>
            </a:r>
            <a:endParaRPr sz="1600" b="1"/>
          </a:p>
          <a:p>
            <a:pPr marL="0" lvl="0" indent="0" algn="l" rtl="0">
              <a:lnSpc>
                <a:spcPct val="115000"/>
              </a:lnSpc>
              <a:spcBef>
                <a:spcPts val="0"/>
              </a:spcBef>
              <a:spcAft>
                <a:spcPts val="0"/>
              </a:spcAft>
              <a:buNone/>
            </a:pPr>
            <a:endParaRPr sz="1600"/>
          </a:p>
        </p:txBody>
      </p:sp>
      <p:pic>
        <p:nvPicPr>
          <p:cNvPr id="97" name="Google Shape;97;p24"/>
          <p:cNvPicPr preferRelativeResize="0"/>
          <p:nvPr/>
        </p:nvPicPr>
        <p:blipFill>
          <a:blip r:embed="rId4">
            <a:alphaModFix/>
          </a:blip>
          <a:stretch>
            <a:fillRect/>
          </a:stretch>
        </p:blipFill>
        <p:spPr>
          <a:xfrm>
            <a:off x="311700" y="120501"/>
            <a:ext cx="1495000" cy="1570550"/>
          </a:xfrm>
          <a:prstGeom prst="rect">
            <a:avLst/>
          </a:prstGeom>
          <a:noFill/>
          <a:ln>
            <a:noFill/>
          </a:ln>
        </p:spPr>
      </p:pic>
      <p:pic>
        <p:nvPicPr>
          <p:cNvPr id="98" name="Google Shape;98;p24"/>
          <p:cNvPicPr preferRelativeResize="0"/>
          <p:nvPr/>
        </p:nvPicPr>
        <p:blipFill>
          <a:blip r:embed="rId5">
            <a:alphaModFix/>
          </a:blip>
          <a:stretch>
            <a:fillRect/>
          </a:stretch>
        </p:blipFill>
        <p:spPr>
          <a:xfrm>
            <a:off x="311700" y="1785625"/>
            <a:ext cx="1495000" cy="1572254"/>
          </a:xfrm>
          <a:prstGeom prst="rect">
            <a:avLst/>
          </a:prstGeom>
          <a:noFill/>
          <a:ln>
            <a:noFill/>
          </a:ln>
        </p:spPr>
      </p:pic>
      <p:sp>
        <p:nvSpPr>
          <p:cNvPr id="99" name="Google Shape;99;p24"/>
          <p:cNvSpPr txBox="1">
            <a:spLocks noGrp="1"/>
          </p:cNvSpPr>
          <p:nvPr>
            <p:ph type="body" idx="1"/>
          </p:nvPr>
        </p:nvSpPr>
        <p:spPr>
          <a:xfrm>
            <a:off x="2078675" y="1888742"/>
            <a:ext cx="4853700" cy="1404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600" b="1"/>
              <a:t>Anni Liina Ikonen</a:t>
            </a:r>
            <a:endParaRPr sz="1600" b="1"/>
          </a:p>
          <a:p>
            <a:pPr marL="0" lvl="0" indent="0" algn="l" rtl="0">
              <a:lnSpc>
                <a:spcPct val="115000"/>
              </a:lnSpc>
              <a:spcBef>
                <a:spcPts val="1000"/>
              </a:spcBef>
              <a:spcAft>
                <a:spcPts val="0"/>
              </a:spcAft>
              <a:buNone/>
            </a:pPr>
            <a:r>
              <a:rPr lang="fi" sz="1600"/>
              <a:t>korkeakoululiikunnan asiantuntija</a:t>
            </a:r>
            <a:endParaRPr sz="1600"/>
          </a:p>
          <a:p>
            <a:pPr marL="0" lvl="0" indent="0" algn="l" rtl="0">
              <a:lnSpc>
                <a:spcPct val="115000"/>
              </a:lnSpc>
              <a:spcBef>
                <a:spcPts val="0"/>
              </a:spcBef>
              <a:spcAft>
                <a:spcPts val="0"/>
              </a:spcAft>
              <a:buNone/>
            </a:pPr>
            <a:r>
              <a:rPr lang="fi" sz="1600" u="sng">
                <a:solidFill>
                  <a:schemeClr val="hlink"/>
                </a:solidFill>
                <a:hlinkClick r:id="rId6"/>
              </a:rPr>
              <a:t>anniliina.ikonen@oll.fi</a:t>
            </a:r>
            <a:endParaRPr sz="1600"/>
          </a:p>
          <a:p>
            <a:pPr marL="0" lvl="0" indent="0" algn="l" rtl="0">
              <a:lnSpc>
                <a:spcPct val="115000"/>
              </a:lnSpc>
              <a:spcBef>
                <a:spcPts val="0"/>
              </a:spcBef>
              <a:spcAft>
                <a:spcPts val="0"/>
              </a:spcAft>
              <a:buNone/>
            </a:pPr>
            <a:r>
              <a:rPr lang="fi" sz="1600">
                <a:solidFill>
                  <a:schemeClr val="dk1"/>
                </a:solidFill>
                <a:highlight>
                  <a:srgbClr val="FFFFFF"/>
                </a:highlight>
              </a:rPr>
              <a:t>+358 44 780 0219</a:t>
            </a:r>
            <a:endParaRPr sz="1600"/>
          </a:p>
          <a:p>
            <a:pPr marL="0" lvl="0" indent="0" algn="l" rtl="0">
              <a:lnSpc>
                <a:spcPct val="115000"/>
              </a:lnSpc>
              <a:spcBef>
                <a:spcPts val="0"/>
              </a:spcBef>
              <a:spcAft>
                <a:spcPts val="0"/>
              </a:spcAft>
              <a:buNone/>
            </a:pPr>
            <a:endParaRPr sz="1600"/>
          </a:p>
        </p:txBody>
      </p:sp>
      <p:sp>
        <p:nvSpPr>
          <p:cNvPr id="100" name="Google Shape;100;p24"/>
          <p:cNvSpPr txBox="1">
            <a:spLocks noGrp="1"/>
          </p:cNvSpPr>
          <p:nvPr>
            <p:ph type="body" idx="1"/>
          </p:nvPr>
        </p:nvSpPr>
        <p:spPr>
          <a:xfrm>
            <a:off x="2009900" y="286155"/>
            <a:ext cx="4853700" cy="1404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600" b="1"/>
              <a:t>Jussi Ansala</a:t>
            </a:r>
            <a:endParaRPr sz="1600" b="1"/>
          </a:p>
          <a:p>
            <a:pPr marL="0" lvl="0" indent="0" algn="l" rtl="0">
              <a:lnSpc>
                <a:spcPct val="115000"/>
              </a:lnSpc>
              <a:spcBef>
                <a:spcPts val="1000"/>
              </a:spcBef>
              <a:spcAft>
                <a:spcPts val="0"/>
              </a:spcAft>
              <a:buNone/>
            </a:pPr>
            <a:r>
              <a:rPr lang="fi" sz="1600"/>
              <a:t>korkeakoululiikunnan erityisasiantuntija</a:t>
            </a:r>
            <a:endParaRPr sz="1600"/>
          </a:p>
          <a:p>
            <a:pPr marL="0" lvl="0" indent="0" algn="l" rtl="0">
              <a:lnSpc>
                <a:spcPct val="115000"/>
              </a:lnSpc>
              <a:spcBef>
                <a:spcPts val="0"/>
              </a:spcBef>
              <a:spcAft>
                <a:spcPts val="0"/>
              </a:spcAft>
              <a:buNone/>
            </a:pPr>
            <a:r>
              <a:rPr lang="fi" sz="1600" u="sng">
                <a:solidFill>
                  <a:schemeClr val="hlink"/>
                </a:solidFill>
                <a:hlinkClick r:id="rId7"/>
              </a:rPr>
              <a:t>jussi.ansala@oll.fi</a:t>
            </a:r>
            <a:endParaRPr sz="1600"/>
          </a:p>
          <a:p>
            <a:pPr marL="0" lvl="0" indent="0" algn="l" rtl="0">
              <a:lnSpc>
                <a:spcPct val="115000"/>
              </a:lnSpc>
              <a:spcBef>
                <a:spcPts val="0"/>
              </a:spcBef>
              <a:spcAft>
                <a:spcPts val="0"/>
              </a:spcAft>
              <a:buNone/>
            </a:pPr>
            <a:r>
              <a:rPr lang="fi" sz="1600">
                <a:solidFill>
                  <a:schemeClr val="dk1"/>
                </a:solidFill>
                <a:highlight>
                  <a:srgbClr val="FFFFFF"/>
                </a:highlight>
              </a:rPr>
              <a:t>+358 44 780 0214</a:t>
            </a:r>
            <a:endParaRPr sz="1600"/>
          </a:p>
          <a:p>
            <a:pPr marL="0" lvl="0" indent="0" algn="l" rtl="0">
              <a:lnSpc>
                <a:spcPct val="115000"/>
              </a:lnSpc>
              <a:spcBef>
                <a:spcPts val="0"/>
              </a:spcBef>
              <a:spcAft>
                <a:spcPts val="0"/>
              </a:spcAft>
              <a:buNone/>
            </a:pPr>
            <a:endParaRPr sz="1600"/>
          </a:p>
        </p:txBody>
      </p:sp>
      <p:pic>
        <p:nvPicPr>
          <p:cNvPr id="101" name="Google Shape;101;p24"/>
          <p:cNvPicPr preferRelativeResize="0"/>
          <p:nvPr/>
        </p:nvPicPr>
        <p:blipFill>
          <a:blip r:embed="rId8">
            <a:alphaModFix/>
          </a:blip>
          <a:stretch>
            <a:fillRect/>
          </a:stretch>
        </p:blipFill>
        <p:spPr>
          <a:xfrm>
            <a:off x="6305175" y="34050"/>
            <a:ext cx="2838827" cy="2628126"/>
          </a:xfrm>
          <a:prstGeom prst="rect">
            <a:avLst/>
          </a:prstGeom>
          <a:noFill/>
          <a:ln>
            <a:noFill/>
          </a:ln>
        </p:spPr>
      </p:pic>
      <p:sp>
        <p:nvSpPr>
          <p:cNvPr id="102" name="Google Shape;102;p24"/>
          <p:cNvSpPr txBox="1"/>
          <p:nvPr/>
        </p:nvSpPr>
        <p:spPr>
          <a:xfrm>
            <a:off x="5242850" y="2662175"/>
            <a:ext cx="3867000" cy="24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i" b="1">
                <a:latin typeface="Lato"/>
                <a:ea typeface="Lato"/>
                <a:cs typeface="Lato"/>
                <a:sym typeface="Lato"/>
              </a:rPr>
              <a:t>Mikä OLL?</a:t>
            </a:r>
            <a:endParaRPr b="1">
              <a:latin typeface="Lato"/>
              <a:ea typeface="Lato"/>
              <a:cs typeface="Lato"/>
              <a:sym typeface="Lato"/>
            </a:endParaRPr>
          </a:p>
          <a:p>
            <a:pPr marL="457200" lvl="0" indent="-292100" algn="l" rtl="0">
              <a:spcBef>
                <a:spcPts val="0"/>
              </a:spcBef>
              <a:spcAft>
                <a:spcPts val="0"/>
              </a:spcAft>
              <a:buSzPts val="1000"/>
              <a:buFont typeface="Lato"/>
              <a:buChar char="●"/>
            </a:pPr>
            <a:r>
              <a:rPr lang="fi" sz="1000">
                <a:latin typeface="Lato"/>
                <a:ea typeface="Lato"/>
                <a:cs typeface="Lato"/>
                <a:sym typeface="Lato"/>
              </a:rPr>
              <a:t>Opiskelijoiden Liikuntaliitto ry (OLL) (</a:t>
            </a:r>
            <a:r>
              <a:rPr lang="fi" sz="1000" u="sng">
                <a:solidFill>
                  <a:schemeClr val="hlink"/>
                </a:solidFill>
                <a:latin typeface="Lato"/>
                <a:ea typeface="Lato"/>
                <a:cs typeface="Lato"/>
                <a:sym typeface="Lato"/>
                <a:hlinkClick r:id="rId9"/>
              </a:rPr>
              <a:t>www.oll.fi</a:t>
            </a:r>
            <a:r>
              <a:rPr lang="fi" sz="1000">
                <a:latin typeface="Lato"/>
                <a:ea typeface="Lato"/>
                <a:cs typeface="Lato"/>
                <a:sym typeface="Lato"/>
              </a:rPr>
              <a:t>) on vuonna 1924 perustettu valtakunnallinen opiskelija- ja korkeakoululiikunnan edunvalvonta- ja palveluorganisaatio. </a:t>
            </a:r>
            <a:endParaRPr sz="1000">
              <a:latin typeface="Lato"/>
              <a:ea typeface="Lato"/>
              <a:cs typeface="Lato"/>
              <a:sym typeface="Lato"/>
            </a:endParaRPr>
          </a:p>
          <a:p>
            <a:pPr marL="457200" lvl="0" indent="-292100" algn="l" rtl="0">
              <a:spcBef>
                <a:spcPts val="0"/>
              </a:spcBef>
              <a:spcAft>
                <a:spcPts val="0"/>
              </a:spcAft>
              <a:buSzPts val="1000"/>
              <a:buFont typeface="Lato"/>
              <a:buChar char="●"/>
            </a:pPr>
            <a:r>
              <a:rPr lang="fi" sz="1000">
                <a:latin typeface="Lato"/>
                <a:ea typeface="Lato"/>
                <a:cs typeface="Lato"/>
                <a:sym typeface="Lato"/>
              </a:rPr>
              <a:t>Jäseninä on 120 000 korkeakouluopiskelijaa sekä korkeakoulujen liikuntatoimia. </a:t>
            </a:r>
            <a:endParaRPr sz="1000">
              <a:latin typeface="Lato"/>
              <a:ea typeface="Lato"/>
              <a:cs typeface="Lato"/>
              <a:sym typeface="Lato"/>
            </a:endParaRPr>
          </a:p>
          <a:p>
            <a:pPr marL="457200" lvl="0" indent="-292100" algn="l" rtl="0">
              <a:spcBef>
                <a:spcPts val="0"/>
              </a:spcBef>
              <a:spcAft>
                <a:spcPts val="0"/>
              </a:spcAft>
              <a:buSzPts val="1000"/>
              <a:buFont typeface="Lato"/>
              <a:buChar char="●"/>
            </a:pPr>
            <a:r>
              <a:rPr lang="fi" sz="1000">
                <a:latin typeface="Lato"/>
                <a:ea typeface="Lato"/>
                <a:cs typeface="Lato"/>
                <a:sym typeface="Lato"/>
              </a:rPr>
              <a:t>OLL vaikuttaa, palvelee, kouluttaa, tutkii ja toimii sekä kansallisesti että kansainvälisesti opiskelijoiden liikunnan ja liikuntaolosuhteiden puolesta. </a:t>
            </a:r>
            <a:endParaRPr sz="1000">
              <a:latin typeface="Lato"/>
              <a:ea typeface="Lato"/>
              <a:cs typeface="Lato"/>
              <a:sym typeface="Lato"/>
            </a:endParaRPr>
          </a:p>
          <a:p>
            <a:pPr marL="457200" lvl="0" indent="-292100" algn="l" rtl="0">
              <a:spcBef>
                <a:spcPts val="0"/>
              </a:spcBef>
              <a:spcAft>
                <a:spcPts val="0"/>
              </a:spcAft>
              <a:buSzPts val="1000"/>
              <a:buFont typeface="Lato"/>
              <a:buChar char="●"/>
            </a:pPr>
            <a:r>
              <a:rPr lang="fi" sz="1000">
                <a:latin typeface="Lato"/>
                <a:ea typeface="Lato"/>
                <a:cs typeface="Lato"/>
                <a:sym typeface="Lato"/>
              </a:rPr>
              <a:t>OLL on mm. Euroopan opiskelija- ja korkeakoululiikuntaliitto EUSA:n, kansainvälisen opiskelija- ja korkeakoululiikuntaliitto FISU:n ja Suomen Olympiakomitean varsinainen jäsen.</a:t>
            </a:r>
            <a:endParaRPr sz="1000">
              <a:latin typeface="Lato"/>
              <a:ea typeface="Lato"/>
              <a:cs typeface="Lato"/>
              <a:sym typeface="Lato"/>
            </a:endParaRPr>
          </a:p>
        </p:txBody>
      </p:sp>
      <p:pic>
        <p:nvPicPr>
          <p:cNvPr id="103" name="Google Shape;103;p24"/>
          <p:cNvPicPr preferRelativeResize="0"/>
          <p:nvPr/>
        </p:nvPicPr>
        <p:blipFill>
          <a:blip r:embed="rId10">
            <a:alphaModFix/>
          </a:blip>
          <a:stretch>
            <a:fillRect/>
          </a:stretch>
        </p:blipFill>
        <p:spPr>
          <a:xfrm>
            <a:off x="311700" y="3491350"/>
            <a:ext cx="1545725" cy="152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Seuraavat tapaamiset</a:t>
            </a:r>
            <a:endParaRPr/>
          </a:p>
        </p:txBody>
      </p:sp>
      <p:sp>
        <p:nvSpPr>
          <p:cNvPr id="235" name="Google Shape;235;p42"/>
          <p:cNvSpPr txBox="1">
            <a:spLocks noGrp="1"/>
          </p:cNvSpPr>
          <p:nvPr>
            <p:ph type="body" idx="1"/>
          </p:nvPr>
        </p:nvSpPr>
        <p:spPr>
          <a:xfrm>
            <a:off x="311700" y="1074475"/>
            <a:ext cx="5479200" cy="39291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fi" sz="1800" b="1"/>
              <a:t>19.12.2023 </a:t>
            </a:r>
            <a:r>
              <a:rPr lang="fi" sz="1800"/>
              <a:t>klo 9-10? </a:t>
            </a:r>
            <a:endParaRPr sz="1800"/>
          </a:p>
          <a:p>
            <a:pPr marL="0" lvl="0" indent="0" algn="l" rtl="0">
              <a:spcBef>
                <a:spcPts val="1000"/>
              </a:spcBef>
              <a:spcAft>
                <a:spcPts val="0"/>
              </a:spcAft>
              <a:buNone/>
            </a:pPr>
            <a:r>
              <a:rPr lang="fi" sz="1800"/>
              <a:t>Miten käsitellä liikkumista mielenterveyttä edistävällä tavalla? (Johanna Kujala, Mieli ry)</a:t>
            </a:r>
            <a:endParaRPr sz="1800"/>
          </a:p>
          <a:p>
            <a:pPr marL="0" lvl="0" indent="0" algn="l" rtl="0">
              <a:spcBef>
                <a:spcPts val="0"/>
              </a:spcBef>
              <a:spcAft>
                <a:spcPts val="0"/>
              </a:spcAft>
              <a:buNone/>
            </a:pPr>
            <a:endParaRPr sz="1800"/>
          </a:p>
          <a:p>
            <a:pPr marL="0" lvl="0" indent="0" algn="l" rtl="0">
              <a:spcBef>
                <a:spcPts val="1000"/>
              </a:spcBef>
              <a:spcAft>
                <a:spcPts val="0"/>
              </a:spcAft>
              <a:buNone/>
            </a:pPr>
            <a:r>
              <a:rPr lang="fi" sz="1800" b="1"/>
              <a:t>1.2.2024</a:t>
            </a:r>
            <a:r>
              <a:rPr lang="fi" sz="1800"/>
              <a:t> klo 9-11 </a:t>
            </a:r>
            <a:endParaRPr sz="1800"/>
          </a:p>
          <a:p>
            <a:pPr marL="0" lvl="0" indent="0" algn="l" rtl="0">
              <a:spcBef>
                <a:spcPts val="1000"/>
              </a:spcBef>
              <a:spcAft>
                <a:spcPts val="0"/>
              </a:spcAft>
              <a:buNone/>
            </a:pPr>
            <a:r>
              <a:rPr lang="fi" sz="1800" b="1"/>
              <a:t>Opiskelijaliikunta 100 v</a:t>
            </a:r>
            <a:r>
              <a:rPr lang="fi" sz="1800"/>
              <a:t> – Tulevaisuuden Liikkuva ja Urheileva korkeakoulu rakennetaan </a:t>
            </a:r>
            <a:r>
              <a:rPr lang="fi" sz="1800" b="1"/>
              <a:t>yhdessä</a:t>
            </a:r>
            <a:r>
              <a:rPr lang="fi" sz="1800"/>
              <a:t> – Aamiaistilaisuus Sporttitalolla / etäyhteydellä</a:t>
            </a: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p:txBody>
      </p:sp>
      <p:pic>
        <p:nvPicPr>
          <p:cNvPr id="236" name="Google Shape;236;p42"/>
          <p:cNvPicPr preferRelativeResize="0"/>
          <p:nvPr/>
        </p:nvPicPr>
        <p:blipFill rotWithShape="1">
          <a:blip r:embed="rId3">
            <a:alphaModFix/>
          </a:blip>
          <a:srcRect l="23565" r="20029"/>
          <a:stretch/>
        </p:blipFill>
        <p:spPr>
          <a:xfrm>
            <a:off x="6062625" y="1412325"/>
            <a:ext cx="2838202" cy="3357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3"/>
          <p:cNvPicPr preferRelativeResize="0"/>
          <p:nvPr/>
        </p:nvPicPr>
        <p:blipFill>
          <a:blip r:embed="rId3">
            <a:alphaModFix/>
          </a:blip>
          <a:stretch>
            <a:fillRect/>
          </a:stretch>
        </p:blipFill>
        <p:spPr>
          <a:xfrm>
            <a:off x="5216275" y="2269600"/>
            <a:ext cx="2735500" cy="1923200"/>
          </a:xfrm>
          <a:prstGeom prst="rect">
            <a:avLst/>
          </a:prstGeom>
          <a:noFill/>
          <a:ln>
            <a:noFill/>
          </a:ln>
        </p:spPr>
      </p:pic>
      <p:pic>
        <p:nvPicPr>
          <p:cNvPr id="242" name="Google Shape;242;p43"/>
          <p:cNvPicPr preferRelativeResize="0"/>
          <p:nvPr/>
        </p:nvPicPr>
        <p:blipFill>
          <a:blip r:embed="rId4">
            <a:alphaModFix/>
          </a:blip>
          <a:stretch>
            <a:fillRect/>
          </a:stretch>
        </p:blipFill>
        <p:spPr>
          <a:xfrm>
            <a:off x="4449375" y="1309434"/>
            <a:ext cx="1837400" cy="1291788"/>
          </a:xfrm>
          <a:prstGeom prst="rect">
            <a:avLst/>
          </a:prstGeom>
          <a:noFill/>
          <a:ln>
            <a:noFill/>
          </a:ln>
        </p:spPr>
      </p:pic>
      <p:sp>
        <p:nvSpPr>
          <p:cNvPr id="243" name="Google Shape;243;p43"/>
          <p:cNvSpPr txBox="1"/>
          <p:nvPr/>
        </p:nvSpPr>
        <p:spPr>
          <a:xfrm>
            <a:off x="1376187" y="1435125"/>
            <a:ext cx="2173800" cy="49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fi" sz="1800" b="1">
                <a:solidFill>
                  <a:schemeClr val="dk1"/>
                </a:solidFill>
                <a:latin typeface="Lato"/>
                <a:ea typeface="Lato"/>
                <a:cs typeface="Lato"/>
                <a:sym typeface="Lato"/>
              </a:rPr>
              <a:t>oll.fi</a:t>
            </a:r>
            <a:endParaRPr sz="1800">
              <a:latin typeface="Lato"/>
              <a:ea typeface="Lato"/>
              <a:cs typeface="Lato"/>
              <a:sym typeface="Lato"/>
            </a:endParaRPr>
          </a:p>
        </p:txBody>
      </p:sp>
      <p:sp>
        <p:nvSpPr>
          <p:cNvPr id="244" name="Google Shape;244;p43"/>
          <p:cNvSpPr txBox="1"/>
          <p:nvPr/>
        </p:nvSpPr>
        <p:spPr>
          <a:xfrm>
            <a:off x="1375550" y="2716725"/>
            <a:ext cx="2173800" cy="49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fi" sz="1800" b="1">
                <a:solidFill>
                  <a:schemeClr val="dk1"/>
                </a:solidFill>
                <a:latin typeface="Lato"/>
                <a:ea typeface="Lato"/>
                <a:cs typeface="Lato"/>
                <a:sym typeface="Lato"/>
              </a:rPr>
              <a:t>@liikuntaliitto</a:t>
            </a:r>
            <a:endParaRPr sz="1800">
              <a:latin typeface="Lato"/>
              <a:ea typeface="Lato"/>
              <a:cs typeface="Lato"/>
              <a:sym typeface="Lato"/>
            </a:endParaRPr>
          </a:p>
        </p:txBody>
      </p:sp>
      <p:sp>
        <p:nvSpPr>
          <p:cNvPr id="245" name="Google Shape;245;p43"/>
          <p:cNvSpPr txBox="1"/>
          <p:nvPr/>
        </p:nvSpPr>
        <p:spPr>
          <a:xfrm>
            <a:off x="1375550" y="2075925"/>
            <a:ext cx="2173800" cy="49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fi" sz="1800" b="1">
                <a:solidFill>
                  <a:schemeClr val="dk1"/>
                </a:solidFill>
                <a:latin typeface="Lato"/>
                <a:ea typeface="Lato"/>
                <a:cs typeface="Lato"/>
                <a:sym typeface="Lato"/>
              </a:rPr>
              <a:t>@Liikuntaliitto</a:t>
            </a:r>
            <a:endParaRPr sz="1800">
              <a:latin typeface="Lato"/>
              <a:ea typeface="Lato"/>
              <a:cs typeface="Lato"/>
              <a:sym typeface="Lato"/>
            </a:endParaRPr>
          </a:p>
        </p:txBody>
      </p:sp>
      <p:sp>
        <p:nvSpPr>
          <p:cNvPr id="246" name="Google Shape;246;p43"/>
          <p:cNvSpPr txBox="1"/>
          <p:nvPr/>
        </p:nvSpPr>
        <p:spPr>
          <a:xfrm>
            <a:off x="1375550" y="3357525"/>
            <a:ext cx="2173800" cy="49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fi" sz="1800" b="1">
                <a:solidFill>
                  <a:schemeClr val="dk1"/>
                </a:solidFill>
                <a:latin typeface="Lato"/>
                <a:ea typeface="Lato"/>
                <a:cs typeface="Lato"/>
                <a:sym typeface="Lato"/>
              </a:rPr>
              <a:t>/Liikuntaliitto</a:t>
            </a:r>
            <a:endParaRPr sz="1800" b="1">
              <a:solidFill>
                <a:schemeClr val="dk1"/>
              </a:solidFill>
              <a:latin typeface="Lato"/>
              <a:ea typeface="Lato"/>
              <a:cs typeface="Lato"/>
              <a:sym typeface="Lato"/>
            </a:endParaRPr>
          </a:p>
        </p:txBody>
      </p:sp>
      <p:sp>
        <p:nvSpPr>
          <p:cNvPr id="247" name="Google Shape;247;p43"/>
          <p:cNvSpPr txBox="1"/>
          <p:nvPr/>
        </p:nvSpPr>
        <p:spPr>
          <a:xfrm>
            <a:off x="5290125" y="2420711"/>
            <a:ext cx="2571600" cy="1521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800"/>
              </a:spcBef>
              <a:spcAft>
                <a:spcPts val="0"/>
              </a:spcAft>
              <a:buNone/>
            </a:pPr>
            <a:r>
              <a:rPr lang="fi" sz="1800" b="1" u="sng">
                <a:solidFill>
                  <a:srgbClr val="065F7C"/>
                </a:solidFill>
                <a:latin typeface="Lato"/>
                <a:ea typeface="Lato"/>
                <a:cs typeface="Lato"/>
                <a:sym typeface="Lato"/>
                <a:hlinkClick r:id="rId5">
                  <a:extLst>
                    <a:ext uri="{A12FA001-AC4F-418D-AE19-62706E023703}">
                      <ahyp:hlinkClr xmlns:ahyp="http://schemas.microsoft.com/office/drawing/2018/hyperlinkcolor" val="tx"/>
                    </a:ext>
                  </a:extLst>
                </a:hlinkClick>
              </a:rPr>
              <a:t>LIIKKUVA KORKEAKOULU -tietopankki</a:t>
            </a:r>
            <a:endParaRPr>
              <a:solidFill>
                <a:srgbClr val="065F7C"/>
              </a:solidFill>
              <a:latin typeface="Lato"/>
              <a:ea typeface="Lato"/>
              <a:cs typeface="Lato"/>
              <a:sym typeface="Lato"/>
            </a:endParaRPr>
          </a:p>
        </p:txBody>
      </p:sp>
      <p:sp>
        <p:nvSpPr>
          <p:cNvPr id="248" name="Google Shape;248;p43"/>
          <p:cNvSpPr txBox="1"/>
          <p:nvPr/>
        </p:nvSpPr>
        <p:spPr>
          <a:xfrm>
            <a:off x="4692175" y="1651800"/>
            <a:ext cx="1351800" cy="492000"/>
          </a:xfrm>
          <a:prstGeom prst="rect">
            <a:avLst/>
          </a:prstGeom>
          <a:noFill/>
          <a:ln>
            <a:noFill/>
          </a:ln>
        </p:spPr>
        <p:txBody>
          <a:bodyPr spcFirstLastPara="1" wrap="square" lIns="91425" tIns="91425" rIns="91425" bIns="91425" anchor="ctr" anchorCtr="0">
            <a:noAutofit/>
          </a:bodyPr>
          <a:lstStyle/>
          <a:p>
            <a:pPr marL="0" lvl="0" indent="0" algn="ctr" rtl="0">
              <a:spcBef>
                <a:spcPts val="800"/>
              </a:spcBef>
              <a:spcAft>
                <a:spcPts val="0"/>
              </a:spcAft>
              <a:buNone/>
            </a:pPr>
            <a:r>
              <a:rPr lang="fi" sz="2000" b="1">
                <a:solidFill>
                  <a:schemeClr val="lt1"/>
                </a:solidFill>
                <a:latin typeface="Lato"/>
                <a:ea typeface="Lato"/>
                <a:cs typeface="Lato"/>
                <a:sym typeface="Lato"/>
              </a:rPr>
              <a:t>Katso myös:</a:t>
            </a:r>
            <a:endParaRPr sz="2000" b="1">
              <a:solidFill>
                <a:schemeClr val="lt1"/>
              </a:solidFill>
              <a:latin typeface="Lato"/>
              <a:ea typeface="Lato"/>
              <a:cs typeface="Lato"/>
              <a:sym typeface="Lato"/>
            </a:endParaRPr>
          </a:p>
        </p:txBody>
      </p:sp>
      <p:pic>
        <p:nvPicPr>
          <p:cNvPr id="249" name="Google Shape;249;p43"/>
          <p:cNvPicPr preferRelativeResize="0"/>
          <p:nvPr/>
        </p:nvPicPr>
        <p:blipFill>
          <a:blip r:embed="rId6">
            <a:alphaModFix/>
          </a:blip>
          <a:stretch>
            <a:fillRect/>
          </a:stretch>
        </p:blipFill>
        <p:spPr>
          <a:xfrm>
            <a:off x="742525" y="3210075"/>
            <a:ext cx="633600" cy="633600"/>
          </a:xfrm>
          <a:prstGeom prst="rect">
            <a:avLst/>
          </a:prstGeom>
          <a:noFill/>
          <a:ln>
            <a:noFill/>
          </a:ln>
        </p:spPr>
      </p:pic>
      <p:pic>
        <p:nvPicPr>
          <p:cNvPr id="250" name="Google Shape;250;p43"/>
          <p:cNvPicPr preferRelativeResize="0"/>
          <p:nvPr/>
        </p:nvPicPr>
        <p:blipFill>
          <a:blip r:embed="rId7">
            <a:alphaModFix/>
          </a:blip>
          <a:stretch>
            <a:fillRect/>
          </a:stretch>
        </p:blipFill>
        <p:spPr>
          <a:xfrm>
            <a:off x="742525" y="2569625"/>
            <a:ext cx="633600" cy="633600"/>
          </a:xfrm>
          <a:prstGeom prst="rect">
            <a:avLst/>
          </a:prstGeom>
          <a:noFill/>
          <a:ln>
            <a:noFill/>
          </a:ln>
        </p:spPr>
      </p:pic>
      <p:pic>
        <p:nvPicPr>
          <p:cNvPr id="251" name="Google Shape;251;p43"/>
          <p:cNvPicPr preferRelativeResize="0"/>
          <p:nvPr/>
        </p:nvPicPr>
        <p:blipFill>
          <a:blip r:embed="rId8">
            <a:alphaModFix/>
          </a:blip>
          <a:stretch>
            <a:fillRect/>
          </a:stretch>
        </p:blipFill>
        <p:spPr>
          <a:xfrm>
            <a:off x="742750" y="1929375"/>
            <a:ext cx="633150" cy="633150"/>
          </a:xfrm>
          <a:prstGeom prst="rect">
            <a:avLst/>
          </a:prstGeom>
          <a:noFill/>
          <a:ln>
            <a:noFill/>
          </a:ln>
        </p:spPr>
      </p:pic>
      <p:pic>
        <p:nvPicPr>
          <p:cNvPr id="252" name="Google Shape;252;p43"/>
          <p:cNvPicPr preferRelativeResize="0"/>
          <p:nvPr/>
        </p:nvPicPr>
        <p:blipFill>
          <a:blip r:embed="rId9">
            <a:alphaModFix/>
          </a:blip>
          <a:stretch>
            <a:fillRect/>
          </a:stretch>
        </p:blipFill>
        <p:spPr>
          <a:xfrm>
            <a:off x="742750" y="1293975"/>
            <a:ext cx="633150" cy="633150"/>
          </a:xfrm>
          <a:prstGeom prst="rect">
            <a:avLst/>
          </a:prstGeom>
          <a:noFill/>
          <a:ln>
            <a:noFill/>
          </a:ln>
        </p:spPr>
      </p:pic>
      <p:pic>
        <p:nvPicPr>
          <p:cNvPr id="253" name="Google Shape;253;p43"/>
          <p:cNvPicPr preferRelativeResize="0"/>
          <p:nvPr/>
        </p:nvPicPr>
        <p:blipFill rotWithShape="1">
          <a:blip r:embed="rId10">
            <a:alphaModFix/>
          </a:blip>
          <a:srcRect l="2714" r="2714"/>
          <a:stretch/>
        </p:blipFill>
        <p:spPr>
          <a:xfrm>
            <a:off x="6264275" y="244799"/>
            <a:ext cx="2146309" cy="210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588625" y="118800"/>
            <a:ext cx="74676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Liikkumismerkki </a:t>
            </a:r>
            <a:endParaRPr/>
          </a:p>
        </p:txBody>
      </p:sp>
      <p:sp>
        <p:nvSpPr>
          <p:cNvPr id="109" name="Google Shape;109;p25"/>
          <p:cNvSpPr txBox="1">
            <a:spLocks noGrp="1"/>
          </p:cNvSpPr>
          <p:nvPr>
            <p:ph type="body" idx="1"/>
          </p:nvPr>
        </p:nvSpPr>
        <p:spPr>
          <a:xfrm>
            <a:off x="311700" y="1003975"/>
            <a:ext cx="4223400" cy="39909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1000"/>
              </a:spcBef>
              <a:spcAft>
                <a:spcPts val="0"/>
              </a:spcAft>
              <a:buSzPts val="1600"/>
              <a:buChar char="●"/>
            </a:pPr>
            <a:r>
              <a:rPr lang="fi" sz="1600"/>
              <a:t>Lisää aktivoiva merkki omiin luentomateriaaleihin</a:t>
            </a:r>
            <a:endParaRPr sz="1600"/>
          </a:p>
          <a:p>
            <a:pPr marL="457200" lvl="0" indent="-330200" algn="l" rtl="0">
              <a:lnSpc>
                <a:spcPct val="100000"/>
              </a:lnSpc>
              <a:spcBef>
                <a:spcPts val="1000"/>
              </a:spcBef>
              <a:spcAft>
                <a:spcPts val="0"/>
              </a:spcAft>
              <a:buSzPts val="1600"/>
              <a:buChar char="●"/>
            </a:pPr>
            <a:r>
              <a:rPr lang="fi" sz="1600"/>
              <a:t>Aktivoivan sliden kohdalla koko opetusryhmä (myös opettaja) tekee esimerkiksi venytyksiä tai pari kyykkyä</a:t>
            </a:r>
            <a:endParaRPr sz="1600"/>
          </a:p>
          <a:p>
            <a:pPr marL="457200" lvl="0" indent="-330200" algn="l" rtl="0">
              <a:lnSpc>
                <a:spcPct val="100000"/>
              </a:lnSpc>
              <a:spcBef>
                <a:spcPts val="1000"/>
              </a:spcBef>
              <a:spcAft>
                <a:spcPts val="0"/>
              </a:spcAft>
              <a:buSzPts val="1600"/>
              <a:buChar char="●"/>
            </a:pPr>
            <a:r>
              <a:rPr lang="fi" sz="1600"/>
              <a:t>Esimerkiksi joka 5. slide toimii hyvin</a:t>
            </a:r>
            <a:endParaRPr sz="1600"/>
          </a:p>
          <a:p>
            <a:pPr marL="457200" lvl="0" indent="-330200" algn="l" rtl="0">
              <a:lnSpc>
                <a:spcPct val="100000"/>
              </a:lnSpc>
              <a:spcBef>
                <a:spcPts val="1000"/>
              </a:spcBef>
              <a:spcAft>
                <a:spcPts val="0"/>
              </a:spcAft>
              <a:buSzPts val="1600"/>
              <a:buChar char="●"/>
            </a:pPr>
            <a:r>
              <a:rPr lang="fi" sz="1600"/>
              <a:t>Centria Sportin Juuso Jussila: </a:t>
            </a:r>
            <a:endParaRPr sz="1600"/>
          </a:p>
          <a:p>
            <a:pPr marL="457200" lvl="0" indent="0" algn="l" rtl="0">
              <a:lnSpc>
                <a:spcPct val="100000"/>
              </a:lnSpc>
              <a:spcBef>
                <a:spcPts val="1000"/>
              </a:spcBef>
              <a:spcAft>
                <a:spcPts val="0"/>
              </a:spcAft>
              <a:buNone/>
            </a:pPr>
            <a:r>
              <a:rPr lang="fi" sz="1600" i="1"/>
              <a:t>Tätä menetelmää käytettiin paljon Glasgow’n yliopiston luennoilla – opiskelijat tykkäsivät!</a:t>
            </a:r>
            <a:endParaRPr sz="2000"/>
          </a:p>
          <a:p>
            <a:pPr marL="457200" lvl="0" indent="-304800" algn="l" rtl="0">
              <a:lnSpc>
                <a:spcPct val="100000"/>
              </a:lnSpc>
              <a:spcBef>
                <a:spcPts val="1000"/>
              </a:spcBef>
              <a:spcAft>
                <a:spcPts val="1000"/>
              </a:spcAft>
              <a:buSzPts val="1200"/>
              <a:buChar char="●"/>
            </a:pPr>
            <a:r>
              <a:rPr lang="fi" sz="1600" u="sng">
                <a:solidFill>
                  <a:schemeClr val="hlink"/>
                </a:solidFill>
                <a:hlinkClick r:id="rId3"/>
              </a:rPr>
              <a:t>Tarkempaa kuvausta &amp; analyysia Liikkumismerkistä ja sen käytöstä</a:t>
            </a:r>
            <a:endParaRPr sz="1600"/>
          </a:p>
        </p:txBody>
      </p:sp>
      <p:sp>
        <p:nvSpPr>
          <p:cNvPr id="110" name="Google Shape;110;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lnSpc>
                <a:spcPct val="100000"/>
              </a:lnSpc>
              <a:spcBef>
                <a:spcPts val="1000"/>
              </a:spcBef>
              <a:spcAft>
                <a:spcPts val="0"/>
              </a:spcAft>
              <a:buClr>
                <a:schemeClr val="dk1"/>
              </a:buClr>
              <a:buSzPts val="1100"/>
              <a:buFont typeface="Arial"/>
              <a:buNone/>
            </a:pPr>
            <a:r>
              <a:rPr lang="fi" sz="1700" b="1">
                <a:solidFill>
                  <a:schemeClr val="accent5"/>
                </a:solidFill>
              </a:rPr>
              <a:t>Vinkki!</a:t>
            </a:r>
            <a:r>
              <a:rPr lang="fi" sz="1700">
                <a:solidFill>
                  <a:schemeClr val="dk1"/>
                </a:solidFill>
              </a:rPr>
              <a:t> Powerpointista löytyy paljon hyviä merkkejä käyttöön: </a:t>
            </a:r>
            <a:r>
              <a:rPr lang="fi" sz="1700" b="1">
                <a:solidFill>
                  <a:schemeClr val="dk1"/>
                </a:solidFill>
              </a:rPr>
              <a:t>Lisää → Kuvakkeet → hakusanaksi esim. urheilu</a:t>
            </a:r>
            <a:r>
              <a:rPr lang="fi" sz="1700">
                <a:solidFill>
                  <a:schemeClr val="dk1"/>
                </a:solidFill>
              </a:rPr>
              <a:t>  </a:t>
            </a:r>
            <a:endParaRPr sz="1700"/>
          </a:p>
        </p:txBody>
      </p:sp>
      <p:pic>
        <p:nvPicPr>
          <p:cNvPr id="111" name="Google Shape;111;p25" descr="Free Icon Download | Running stick figure"/>
          <p:cNvPicPr preferRelativeResize="0"/>
          <p:nvPr/>
        </p:nvPicPr>
        <p:blipFill rotWithShape="1">
          <a:blip r:embed="rId4">
            <a:alphaModFix/>
          </a:blip>
          <a:srcRect/>
          <a:stretch/>
        </p:blipFill>
        <p:spPr>
          <a:xfrm>
            <a:off x="4739550" y="1081800"/>
            <a:ext cx="1362600" cy="1362600"/>
          </a:xfrm>
          <a:prstGeom prst="rect">
            <a:avLst/>
          </a:prstGeom>
          <a:noFill/>
          <a:ln>
            <a:noFill/>
          </a:ln>
        </p:spPr>
      </p:pic>
      <p:pic>
        <p:nvPicPr>
          <p:cNvPr id="112" name="Google Shape;112;p25" descr="Free Icon Download | Running stick figure"/>
          <p:cNvPicPr preferRelativeResize="0"/>
          <p:nvPr/>
        </p:nvPicPr>
        <p:blipFill rotWithShape="1">
          <a:blip r:embed="rId4">
            <a:alphaModFix/>
          </a:blip>
          <a:srcRect/>
          <a:stretch/>
        </p:blipFill>
        <p:spPr>
          <a:xfrm>
            <a:off x="8423000" y="346675"/>
            <a:ext cx="88175" cy="88175"/>
          </a:xfrm>
          <a:prstGeom prst="rect">
            <a:avLst/>
          </a:prstGeom>
          <a:noFill/>
          <a:ln>
            <a:noFill/>
          </a:ln>
        </p:spPr>
      </p:pic>
      <p:pic>
        <p:nvPicPr>
          <p:cNvPr id="113" name="Google Shape;113;p25"/>
          <p:cNvPicPr preferRelativeResize="0"/>
          <p:nvPr/>
        </p:nvPicPr>
        <p:blipFill>
          <a:blip r:embed="rId5">
            <a:alphaModFix/>
          </a:blip>
          <a:stretch>
            <a:fillRect/>
          </a:stretch>
        </p:blipFill>
        <p:spPr>
          <a:xfrm>
            <a:off x="5740863" y="3729050"/>
            <a:ext cx="2182976" cy="1265725"/>
          </a:xfrm>
          <a:prstGeom prst="rect">
            <a:avLst/>
          </a:prstGeom>
          <a:noFill/>
          <a:ln>
            <a:noFill/>
          </a:ln>
        </p:spPr>
      </p:pic>
      <p:pic>
        <p:nvPicPr>
          <p:cNvPr id="114" name="Google Shape;114;p25"/>
          <p:cNvPicPr preferRelativeResize="0"/>
          <p:nvPr/>
        </p:nvPicPr>
        <p:blipFill rotWithShape="1">
          <a:blip r:embed="rId6">
            <a:alphaModFix/>
          </a:blip>
          <a:srcRect/>
          <a:stretch/>
        </p:blipFill>
        <p:spPr>
          <a:xfrm>
            <a:off x="6202732" y="1003975"/>
            <a:ext cx="1853469" cy="637925"/>
          </a:xfrm>
          <a:prstGeom prst="rect">
            <a:avLst/>
          </a:prstGeom>
          <a:noFill/>
          <a:ln>
            <a:noFill/>
          </a:ln>
        </p:spPr>
      </p:pic>
      <p:pic>
        <p:nvPicPr>
          <p:cNvPr id="115" name="Google Shape;115;p25"/>
          <p:cNvPicPr preferRelativeResize="0"/>
          <p:nvPr/>
        </p:nvPicPr>
        <p:blipFill>
          <a:blip r:embed="rId7">
            <a:alphaModFix/>
          </a:blip>
          <a:stretch>
            <a:fillRect/>
          </a:stretch>
        </p:blipFill>
        <p:spPr>
          <a:xfrm>
            <a:off x="6202722" y="1806475"/>
            <a:ext cx="2053428" cy="63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311700" y="334175"/>
            <a:ext cx="77445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i" sz="3100">
                <a:solidFill>
                  <a:schemeClr val="dk2"/>
                </a:solidFill>
              </a:rPr>
              <a:t>Kertausta: Jäsenten toiveet verkostolle</a:t>
            </a:r>
            <a:endParaRPr sz="3100">
              <a:solidFill>
                <a:schemeClr val="dk2"/>
              </a:solidFill>
            </a:endParaRPr>
          </a:p>
          <a:p>
            <a:pPr marL="0" lvl="0" indent="0" algn="l" rtl="0">
              <a:spcBef>
                <a:spcPts val="0"/>
              </a:spcBef>
              <a:spcAft>
                <a:spcPts val="0"/>
              </a:spcAft>
              <a:buNone/>
            </a:pPr>
            <a:endParaRPr sz="2500"/>
          </a:p>
        </p:txBody>
      </p:sp>
      <p:sp>
        <p:nvSpPr>
          <p:cNvPr id="121" name="Google Shape;121;p26"/>
          <p:cNvSpPr txBox="1">
            <a:spLocks noGrp="1"/>
          </p:cNvSpPr>
          <p:nvPr>
            <p:ph type="body" idx="1"/>
          </p:nvPr>
        </p:nvSpPr>
        <p:spPr>
          <a:xfrm>
            <a:off x="311700" y="1215175"/>
            <a:ext cx="8520600" cy="3629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fi" sz="1900"/>
              <a:t>Verkoston luonne? </a:t>
            </a:r>
            <a:r>
              <a:rPr lang="fi" sz="1900" b="1">
                <a:solidFill>
                  <a:srgbClr val="FF0000"/>
                </a:solidFill>
              </a:rPr>
              <a:t>Vapaamuotoinen, jäsenten toiveisiin mukautuva</a:t>
            </a:r>
            <a:endParaRPr sz="1900" b="1">
              <a:solidFill>
                <a:srgbClr val="FF0000"/>
              </a:solidFill>
            </a:endParaRPr>
          </a:p>
          <a:p>
            <a:pPr marL="0" lvl="0" indent="0" algn="l" rtl="0">
              <a:lnSpc>
                <a:spcPct val="115000"/>
              </a:lnSpc>
              <a:spcBef>
                <a:spcPts val="1000"/>
              </a:spcBef>
              <a:spcAft>
                <a:spcPts val="0"/>
              </a:spcAft>
              <a:buNone/>
            </a:pPr>
            <a:r>
              <a:rPr lang="fi" sz="1900"/>
              <a:t>Mitä asioita käsitellään tapaamisissa?</a:t>
            </a:r>
            <a:endParaRPr sz="1900"/>
          </a:p>
          <a:p>
            <a:pPr marL="914400" lvl="0" indent="-349250" algn="l" rtl="0">
              <a:lnSpc>
                <a:spcPct val="115000"/>
              </a:lnSpc>
              <a:spcBef>
                <a:spcPts val="1000"/>
              </a:spcBef>
              <a:spcAft>
                <a:spcPts val="0"/>
              </a:spcAft>
              <a:buSzPts val="1900"/>
              <a:buChar char="●"/>
            </a:pPr>
            <a:r>
              <a:rPr lang="fi" sz="1900"/>
              <a:t>Kattoteemana </a:t>
            </a:r>
            <a:r>
              <a:rPr lang="fi" sz="1900" b="1">
                <a:solidFill>
                  <a:srgbClr val="FF0000"/>
                </a:solidFill>
              </a:rPr>
              <a:t>opiskelupäivän liikunnallistaminen</a:t>
            </a:r>
            <a:endParaRPr sz="1900" b="1">
              <a:solidFill>
                <a:srgbClr val="FF0000"/>
              </a:solidFill>
            </a:endParaRPr>
          </a:p>
          <a:p>
            <a:pPr marL="914400" lvl="0" indent="-349250" algn="l" rtl="0">
              <a:lnSpc>
                <a:spcPct val="115000"/>
              </a:lnSpc>
              <a:spcBef>
                <a:spcPts val="0"/>
              </a:spcBef>
              <a:spcAft>
                <a:spcPts val="0"/>
              </a:spcAft>
              <a:buSzPts val="1900"/>
              <a:buChar char="●"/>
            </a:pPr>
            <a:r>
              <a:rPr lang="fi" sz="1900"/>
              <a:t>Ajankohtaiset kuulumiset? </a:t>
            </a:r>
            <a:r>
              <a:rPr lang="fi" sz="1900" b="1">
                <a:solidFill>
                  <a:srgbClr val="FF0000"/>
                </a:solidFill>
              </a:rPr>
              <a:t>KYLLÄ, yleisistä asioista keskustelu tärkeää</a:t>
            </a:r>
            <a:endParaRPr sz="1900" b="1">
              <a:solidFill>
                <a:srgbClr val="FF0000"/>
              </a:solidFill>
            </a:endParaRPr>
          </a:p>
          <a:p>
            <a:pPr marL="914400" lvl="0" indent="-349250" algn="l" rtl="0">
              <a:lnSpc>
                <a:spcPct val="115000"/>
              </a:lnSpc>
              <a:spcBef>
                <a:spcPts val="0"/>
              </a:spcBef>
              <a:spcAft>
                <a:spcPts val="0"/>
              </a:spcAft>
              <a:buSzPts val="1900"/>
              <a:buChar char="●"/>
            </a:pPr>
            <a:r>
              <a:rPr lang="fi" sz="1900"/>
              <a:t>Erityinen teema kullekin kerralle? </a:t>
            </a:r>
            <a:r>
              <a:rPr lang="fi" sz="1900" b="1">
                <a:solidFill>
                  <a:srgbClr val="FF0000"/>
                </a:solidFill>
              </a:rPr>
              <a:t>KYLLÄ, vaihtoehtoja kartoitettu</a:t>
            </a:r>
            <a:endParaRPr sz="1900"/>
          </a:p>
          <a:p>
            <a:pPr marL="0" lvl="0" indent="0" algn="l" rtl="0">
              <a:lnSpc>
                <a:spcPct val="115000"/>
              </a:lnSpc>
              <a:spcBef>
                <a:spcPts val="1000"/>
              </a:spcBef>
              <a:spcAft>
                <a:spcPts val="0"/>
              </a:spcAft>
              <a:buNone/>
            </a:pPr>
            <a:r>
              <a:rPr lang="fi" sz="1900"/>
              <a:t>Kuinka usein tavataan? </a:t>
            </a:r>
            <a:r>
              <a:rPr lang="fi" sz="1900" b="1">
                <a:solidFill>
                  <a:srgbClr val="FF0000"/>
                </a:solidFill>
              </a:rPr>
              <a:t>Noin parin kuukauden välein</a:t>
            </a:r>
            <a:endParaRPr sz="1900" b="1">
              <a:solidFill>
                <a:srgbClr val="FF0000"/>
              </a:solidFill>
            </a:endParaRPr>
          </a:p>
          <a:p>
            <a:pPr marL="0" lvl="0" indent="0" algn="l" rtl="0">
              <a:lnSpc>
                <a:spcPct val="115000"/>
              </a:lnSpc>
              <a:spcBef>
                <a:spcPts val="1000"/>
              </a:spcBef>
              <a:spcAft>
                <a:spcPts val="0"/>
              </a:spcAft>
              <a:buNone/>
            </a:pPr>
            <a:r>
              <a:rPr lang="fi" sz="1900"/>
              <a:t>Kenelle ryhmä on tarkoitettu? </a:t>
            </a:r>
            <a:r>
              <a:rPr lang="fi" sz="1900" b="1">
                <a:solidFill>
                  <a:srgbClr val="FF0000"/>
                </a:solidFill>
              </a:rPr>
              <a:t>Kaikille Liikkuva korkeakoulu -toiminnasta kiinnostuneille</a:t>
            </a:r>
            <a:endParaRPr sz="1900" b="1">
              <a:solidFill>
                <a:srgbClr val="FF0000"/>
              </a:solidFill>
            </a:endParaRPr>
          </a:p>
          <a:p>
            <a:pPr marL="0" lvl="0" indent="0" algn="l" rtl="0">
              <a:lnSpc>
                <a:spcPct val="115000"/>
              </a:lnSpc>
              <a:spcBef>
                <a:spcPts val="1000"/>
              </a:spcBef>
              <a:spcAft>
                <a:spcPts val="0"/>
              </a:spcAft>
              <a:buNone/>
            </a:pPr>
            <a:endParaRPr sz="1900"/>
          </a:p>
        </p:txBody>
      </p:sp>
      <p:pic>
        <p:nvPicPr>
          <p:cNvPr id="122" name="Google Shape;122;p26"/>
          <p:cNvPicPr preferRelativeResize="0"/>
          <p:nvPr/>
        </p:nvPicPr>
        <p:blipFill>
          <a:blip r:embed="rId3">
            <a:alphaModFix/>
          </a:blip>
          <a:stretch>
            <a:fillRect/>
          </a:stretch>
        </p:blipFill>
        <p:spPr>
          <a:xfrm>
            <a:off x="7531550" y="34050"/>
            <a:ext cx="1612453" cy="14927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p>
            <a:pPr marL="0" lvl="0" indent="0" algn="l" rtl="0">
              <a:lnSpc>
                <a:spcPct val="150000"/>
              </a:lnSpc>
              <a:spcBef>
                <a:spcPts val="1000"/>
              </a:spcBef>
              <a:spcAft>
                <a:spcPts val="0"/>
              </a:spcAft>
              <a:buClr>
                <a:schemeClr val="dk1"/>
              </a:buClr>
              <a:buSzPts val="1100"/>
              <a:buFont typeface="Arial"/>
              <a:buNone/>
            </a:pPr>
            <a:r>
              <a:rPr lang="fi" sz="2100">
                <a:solidFill>
                  <a:schemeClr val="dk2"/>
                </a:solidFill>
              </a:rPr>
              <a:t>Seuraavia teemoja on ehdotettu ja </a:t>
            </a:r>
            <a:r>
              <a:rPr lang="fi" sz="2100">
                <a:solidFill>
                  <a:schemeClr val="dk2"/>
                </a:solidFill>
                <a:highlight>
                  <a:srgbClr val="FFFF00"/>
                </a:highlight>
              </a:rPr>
              <a:t>jo toteutettu </a:t>
            </a:r>
            <a:r>
              <a:rPr lang="fi" sz="2100">
                <a:solidFill>
                  <a:schemeClr val="dk2"/>
                </a:solidFill>
              </a:rPr>
              <a:t>tapaamisissa:</a:t>
            </a:r>
            <a:endParaRPr sz="3000">
              <a:solidFill>
                <a:schemeClr val="dk2"/>
              </a:solidFill>
            </a:endParaRPr>
          </a:p>
        </p:txBody>
      </p:sp>
      <p:sp>
        <p:nvSpPr>
          <p:cNvPr id="128" name="Google Shape;128;p27"/>
          <p:cNvSpPr txBox="1">
            <a:spLocks noGrp="1"/>
          </p:cNvSpPr>
          <p:nvPr>
            <p:ph type="body" idx="1"/>
          </p:nvPr>
        </p:nvSpPr>
        <p:spPr>
          <a:xfrm>
            <a:off x="311700" y="1113150"/>
            <a:ext cx="8697600" cy="36294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Char char="●"/>
            </a:pPr>
            <a:r>
              <a:rPr lang="fi" sz="1200" b="1">
                <a:solidFill>
                  <a:schemeClr val="dk1"/>
                </a:solidFill>
                <a:highlight>
                  <a:srgbClr val="FFFFFF"/>
                </a:highlight>
              </a:rPr>
              <a:t>Viestintä opiskelijoille "mielenterveyttä edistävällä tavalla", miten puhua liikunnasta ja liikkumisesta (psykologi, terveysviestijä tms)</a:t>
            </a:r>
            <a:endParaRPr sz="1200" b="1">
              <a:solidFill>
                <a:schemeClr val="dk1"/>
              </a:solidFill>
              <a:highlight>
                <a:srgbClr val="FFFFFF"/>
              </a:highlight>
            </a:endParaRPr>
          </a:p>
          <a:p>
            <a:pPr marL="457200" lvl="0" indent="-323850" algn="l" rtl="0">
              <a:lnSpc>
                <a:spcPct val="115000"/>
              </a:lnSpc>
              <a:spcBef>
                <a:spcPts val="0"/>
              </a:spcBef>
              <a:spcAft>
                <a:spcPts val="0"/>
              </a:spcAft>
              <a:buClr>
                <a:schemeClr val="dk1"/>
              </a:buClr>
              <a:buSzPts val="1500"/>
              <a:buChar char="●"/>
            </a:pPr>
            <a:r>
              <a:rPr lang="fi" sz="1200">
                <a:solidFill>
                  <a:schemeClr val="dk1"/>
                </a:solidFill>
                <a:highlight>
                  <a:srgbClr val="FFFFFF"/>
                </a:highlight>
              </a:rPr>
              <a:t>Tapahtuma- ja toimintamarkkinointi sekä arviointi </a:t>
            </a: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Char char="●"/>
            </a:pPr>
            <a:r>
              <a:rPr lang="fi" sz="1200">
                <a:solidFill>
                  <a:schemeClr val="dk1"/>
                </a:solidFill>
                <a:highlight>
                  <a:srgbClr val="FFFFFF"/>
                </a:highlight>
              </a:rPr>
              <a:t>Viestintäsuunnitelmat, suuren yleisön viestintä esim. paikallismedioissa</a:t>
            </a:r>
            <a:endParaRPr sz="1200">
              <a:solidFill>
                <a:schemeClr val="dk1"/>
              </a:solidFill>
              <a:highlight>
                <a:srgbClr val="FFFFFF"/>
              </a:highlight>
            </a:endParaRPr>
          </a:p>
          <a:p>
            <a:pPr marL="457200" lvl="0" indent="-304800" algn="l" rtl="0">
              <a:lnSpc>
                <a:spcPct val="115000"/>
              </a:lnSpc>
              <a:spcBef>
                <a:spcPts val="0"/>
              </a:spcBef>
              <a:spcAft>
                <a:spcPts val="0"/>
              </a:spcAft>
              <a:buSzPts val="1200"/>
              <a:buChar char="●"/>
            </a:pPr>
            <a:r>
              <a:rPr lang="fi" sz="1200">
                <a:highlight>
                  <a:srgbClr val="FFFF00"/>
                </a:highlight>
              </a:rPr>
              <a:t>Toimintaympäristön muokkaaminen aktiivisemmaksi (mm. case Lappeenranta / Pekko Pirhonen)</a:t>
            </a:r>
            <a:endParaRPr sz="1200">
              <a:highlight>
                <a:srgbClr val="FFFF00"/>
              </a:highlight>
            </a:endParaRPr>
          </a:p>
          <a:p>
            <a:pPr marL="457200" lvl="0" indent="-304800" algn="l" rtl="0">
              <a:lnSpc>
                <a:spcPct val="115000"/>
              </a:lnSpc>
              <a:spcBef>
                <a:spcPts val="0"/>
              </a:spcBef>
              <a:spcAft>
                <a:spcPts val="0"/>
              </a:spcAft>
              <a:buSzPts val="1200"/>
              <a:buChar char="●"/>
            </a:pPr>
            <a:r>
              <a:rPr lang="fi" sz="1200">
                <a:solidFill>
                  <a:schemeClr val="dk1"/>
                </a:solidFill>
                <a:highlight>
                  <a:srgbClr val="FFFF00"/>
                </a:highlight>
              </a:rPr>
              <a:t>Toimintakulttuurin muokkaaminen aktiivisemmaksi (mm. case Centria amk / Juuso Jussila)</a:t>
            </a:r>
            <a:endParaRPr sz="1200">
              <a:solidFill>
                <a:schemeClr val="dk1"/>
              </a:solidFill>
              <a:highlight>
                <a:srgbClr val="FFFF00"/>
              </a:highlight>
            </a:endParaRPr>
          </a:p>
          <a:p>
            <a:pPr marL="457200" lvl="0" indent="-304800" algn="l" rtl="0">
              <a:lnSpc>
                <a:spcPct val="115000"/>
              </a:lnSpc>
              <a:spcBef>
                <a:spcPts val="0"/>
              </a:spcBef>
              <a:spcAft>
                <a:spcPts val="0"/>
              </a:spcAft>
              <a:buSzPts val="1200"/>
              <a:buChar char="●"/>
            </a:pPr>
            <a:r>
              <a:rPr lang="fi" sz="1200"/>
              <a:t>Opintojen monialaisuuden huomioiminen</a:t>
            </a:r>
            <a:endParaRPr sz="1200"/>
          </a:p>
          <a:p>
            <a:pPr marL="457200" lvl="0" indent="-304800" algn="l" rtl="0">
              <a:lnSpc>
                <a:spcPct val="115000"/>
              </a:lnSpc>
              <a:spcBef>
                <a:spcPts val="0"/>
              </a:spcBef>
              <a:spcAft>
                <a:spcPts val="0"/>
              </a:spcAft>
              <a:buSzPts val="1200"/>
              <a:buChar char="●"/>
            </a:pPr>
            <a:r>
              <a:rPr lang="fi" sz="1200">
                <a:highlight>
                  <a:srgbClr val="FFFF00"/>
                </a:highlight>
              </a:rPr>
              <a:t>Opettajien mukaan saaminen (mm. case Centria amk / Sari Virkkala)</a:t>
            </a:r>
            <a:endParaRPr sz="1200">
              <a:highlight>
                <a:srgbClr val="FFFF00"/>
              </a:highlight>
            </a:endParaRPr>
          </a:p>
          <a:p>
            <a:pPr marL="457200" lvl="0" indent="-304800" algn="l" rtl="0">
              <a:lnSpc>
                <a:spcPct val="115000"/>
              </a:lnSpc>
              <a:spcBef>
                <a:spcPts val="0"/>
              </a:spcBef>
              <a:spcAft>
                <a:spcPts val="0"/>
              </a:spcAft>
              <a:buSzPts val="1200"/>
              <a:buChar char="●"/>
            </a:pPr>
            <a:r>
              <a:rPr lang="fi" sz="1200">
                <a:highlight>
                  <a:srgbClr val="FFFF00"/>
                </a:highlight>
              </a:rPr>
              <a:t>Liikunta ja mielenterveys ( Mieli liikkeelle -kokonaisuuden esittely / Saara Koskinen &amp; Essi Kähkönen) </a:t>
            </a:r>
            <a:endParaRPr sz="1200">
              <a:highlight>
                <a:srgbClr val="FFFF00"/>
              </a:highlight>
            </a:endParaRPr>
          </a:p>
          <a:p>
            <a:pPr marL="457200" lvl="0" indent="-304800" algn="l" rtl="0">
              <a:lnSpc>
                <a:spcPct val="115000"/>
              </a:lnSpc>
              <a:spcBef>
                <a:spcPts val="0"/>
              </a:spcBef>
              <a:spcAft>
                <a:spcPts val="0"/>
              </a:spcAft>
              <a:buClr>
                <a:schemeClr val="dk1"/>
              </a:buClr>
              <a:buSzPts val="1200"/>
              <a:buChar char="●"/>
            </a:pPr>
            <a:r>
              <a:rPr lang="fi" sz="1200">
                <a:solidFill>
                  <a:schemeClr val="dk1"/>
                </a:solidFill>
                <a:highlight>
                  <a:srgbClr val="FFFF00"/>
                </a:highlight>
              </a:rPr>
              <a:t>Liikkuva opiskelu -ohjelmaan liittyminen ja sen hyödyntäminen</a:t>
            </a:r>
            <a:endParaRPr sz="1200">
              <a:solidFill>
                <a:schemeClr val="dk1"/>
              </a:solidFill>
              <a:highlight>
                <a:srgbClr val="FFFF00"/>
              </a:highlight>
            </a:endParaRPr>
          </a:p>
          <a:p>
            <a:pPr marL="457200" lvl="0" indent="-304800" algn="l" rtl="0">
              <a:lnSpc>
                <a:spcPct val="115000"/>
              </a:lnSpc>
              <a:spcBef>
                <a:spcPts val="0"/>
              </a:spcBef>
              <a:spcAft>
                <a:spcPts val="0"/>
              </a:spcAft>
              <a:buSzPts val="1200"/>
              <a:buChar char="●"/>
            </a:pPr>
            <a:r>
              <a:rPr lang="fi" sz="1200">
                <a:highlight>
                  <a:srgbClr val="FFFF00"/>
                </a:highlight>
              </a:rPr>
              <a:t>Miten toteuttaa liikunnan edistämisessä siirtymä “ulos kuntokeskuksista” muuallekin arkeen? (mm. case Liikkuva yliopistolainen -hanke / Marika Syväoja)</a:t>
            </a:r>
            <a:endParaRPr sz="1200">
              <a:highlight>
                <a:srgbClr val="FFFF00"/>
              </a:highlight>
            </a:endParaRPr>
          </a:p>
          <a:p>
            <a:pPr marL="457200" lvl="0" indent="-304800" algn="l" rtl="0">
              <a:lnSpc>
                <a:spcPct val="115000"/>
              </a:lnSpc>
              <a:spcBef>
                <a:spcPts val="0"/>
              </a:spcBef>
              <a:spcAft>
                <a:spcPts val="0"/>
              </a:spcAft>
              <a:buClr>
                <a:schemeClr val="dk1"/>
              </a:buClr>
              <a:buSzPts val="1200"/>
              <a:buChar char="●"/>
            </a:pPr>
            <a:r>
              <a:rPr lang="fi" sz="1200">
                <a:solidFill>
                  <a:schemeClr val="dk1"/>
                </a:solidFill>
                <a:highlight>
                  <a:srgbClr val="FFFF00"/>
                </a:highlight>
              </a:rPr>
              <a:t>Liikuntaa ja hyvinvointia käsittelevät opintojaksot</a:t>
            </a:r>
            <a:endParaRPr sz="1200">
              <a:solidFill>
                <a:schemeClr val="dk1"/>
              </a:solidFill>
              <a:highlight>
                <a:srgbClr val="FFFF00"/>
              </a:highlight>
            </a:endParaRPr>
          </a:p>
          <a:p>
            <a:pPr marL="457200" lvl="0" indent="-304800" algn="l" rtl="0">
              <a:lnSpc>
                <a:spcPct val="115000"/>
              </a:lnSpc>
              <a:spcBef>
                <a:spcPts val="0"/>
              </a:spcBef>
              <a:spcAft>
                <a:spcPts val="0"/>
              </a:spcAft>
              <a:buSzPts val="1200"/>
              <a:buChar char="●"/>
            </a:pPr>
            <a:r>
              <a:rPr lang="fi" sz="1200"/>
              <a:t>Miten taata opiskelijalähtöisyys? Etenkin vähän liikkuvien kohdalla.</a:t>
            </a:r>
            <a:endParaRPr sz="1200"/>
          </a:p>
          <a:p>
            <a:pPr marL="457200" lvl="0" indent="-304800" algn="l" rtl="0">
              <a:lnSpc>
                <a:spcPct val="115000"/>
              </a:lnSpc>
              <a:spcBef>
                <a:spcPts val="0"/>
              </a:spcBef>
              <a:spcAft>
                <a:spcPts val="0"/>
              </a:spcAft>
              <a:buSzPts val="1200"/>
              <a:buChar char="●"/>
            </a:pPr>
            <a:r>
              <a:rPr lang="fi" sz="1200">
                <a:highlight>
                  <a:srgbClr val="FFFF00"/>
                </a:highlight>
              </a:rPr>
              <a:t>Liikkumisen tukemisen perustelu ja sen vaikuttavuuden mittaaminen rahoitusta vastaan (SROI)</a:t>
            </a:r>
            <a:endParaRPr sz="1200">
              <a:highlight>
                <a:srgbClr val="FFFF00"/>
              </a:highlight>
            </a:endParaRPr>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600" b="1">
              <a:solidFill>
                <a:schemeClr val="accent6"/>
              </a:solidFill>
            </a:endParaRPr>
          </a:p>
          <a:p>
            <a:pPr marL="0" lvl="0" indent="0" algn="l" rtl="0">
              <a:lnSpc>
                <a:spcPct val="115000"/>
              </a:lnSpc>
              <a:spcBef>
                <a:spcPts val="0"/>
              </a:spcBef>
              <a:spcAft>
                <a:spcPts val="0"/>
              </a:spcAft>
              <a:buNone/>
            </a:pP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311700" y="189550"/>
            <a:ext cx="74694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3200"/>
              <a:t>Seuraavan parin tunnin ajan luvassa</a:t>
            </a:r>
            <a:endParaRPr sz="3200"/>
          </a:p>
        </p:txBody>
      </p:sp>
      <p:sp>
        <p:nvSpPr>
          <p:cNvPr id="134" name="Google Shape;134;p28"/>
          <p:cNvSpPr txBox="1">
            <a:spLocks noGrp="1"/>
          </p:cNvSpPr>
          <p:nvPr>
            <p:ph type="body" idx="1"/>
          </p:nvPr>
        </p:nvSpPr>
        <p:spPr>
          <a:xfrm>
            <a:off x="311700" y="1628375"/>
            <a:ext cx="7469400" cy="2450100"/>
          </a:xfrm>
          <a:prstGeom prst="rect">
            <a:avLst/>
          </a:prstGeom>
        </p:spPr>
        <p:txBody>
          <a:bodyPr spcFirstLastPara="1" wrap="square" lIns="91425" tIns="91425" rIns="91425" bIns="91425" anchor="t" anchorCtr="0">
            <a:noAutofit/>
          </a:bodyPr>
          <a:lstStyle/>
          <a:p>
            <a:pPr marL="457200" lvl="0" indent="-371475" algn="l" rtl="0">
              <a:lnSpc>
                <a:spcPct val="115000"/>
              </a:lnSpc>
              <a:spcBef>
                <a:spcPts val="0"/>
              </a:spcBef>
              <a:spcAft>
                <a:spcPts val="0"/>
              </a:spcAft>
              <a:buClr>
                <a:schemeClr val="dk1"/>
              </a:buClr>
              <a:buSzPts val="2250"/>
              <a:buChar char="●"/>
            </a:pPr>
            <a:r>
              <a:rPr lang="fi" sz="2250" b="1">
                <a:solidFill>
                  <a:schemeClr val="dk1"/>
                </a:solidFill>
                <a:highlight>
                  <a:schemeClr val="lt1"/>
                </a:highlight>
              </a:rPr>
              <a:t>Kuulumiskierros</a:t>
            </a:r>
            <a:endParaRPr sz="2250" b="1">
              <a:solidFill>
                <a:schemeClr val="dk1"/>
              </a:solidFill>
              <a:highlight>
                <a:schemeClr val="lt1"/>
              </a:highlight>
            </a:endParaRPr>
          </a:p>
          <a:p>
            <a:pPr marL="457200" lvl="0" indent="-371475" algn="l" rtl="0">
              <a:lnSpc>
                <a:spcPct val="115000"/>
              </a:lnSpc>
              <a:spcBef>
                <a:spcPts val="1000"/>
              </a:spcBef>
              <a:spcAft>
                <a:spcPts val="0"/>
              </a:spcAft>
              <a:buClr>
                <a:schemeClr val="dk1"/>
              </a:buClr>
              <a:buSzPts val="2250"/>
              <a:buChar char="●"/>
            </a:pPr>
            <a:r>
              <a:rPr lang="fi" sz="2250" b="1">
                <a:solidFill>
                  <a:schemeClr val="dk1"/>
                </a:solidFill>
                <a:highlight>
                  <a:schemeClr val="lt1"/>
                </a:highlight>
              </a:rPr>
              <a:t>Liikkuvan korkeakoulun ajankohtaisia</a:t>
            </a:r>
            <a:endParaRPr sz="2250" b="1">
              <a:solidFill>
                <a:schemeClr val="dk1"/>
              </a:solidFill>
              <a:highlight>
                <a:schemeClr val="lt1"/>
              </a:highlight>
            </a:endParaRPr>
          </a:p>
          <a:p>
            <a:pPr marL="457200" lvl="0" indent="-371475" algn="l" rtl="0">
              <a:lnSpc>
                <a:spcPct val="115000"/>
              </a:lnSpc>
              <a:spcBef>
                <a:spcPts val="1000"/>
              </a:spcBef>
              <a:spcAft>
                <a:spcPts val="0"/>
              </a:spcAft>
              <a:buClr>
                <a:schemeClr val="dk1"/>
              </a:buClr>
              <a:buSzPts val="2250"/>
              <a:buChar char="●"/>
            </a:pPr>
            <a:r>
              <a:rPr lang="fi" sz="2250" b="1">
                <a:solidFill>
                  <a:schemeClr val="dk1"/>
                </a:solidFill>
                <a:highlight>
                  <a:schemeClr val="lt1"/>
                </a:highlight>
              </a:rPr>
              <a:t>Liikkuva korkeakoulu vahvistuu - suunnitellaan yhdessä tulevaa!</a:t>
            </a:r>
            <a:endParaRPr sz="2250" b="1">
              <a:solidFill>
                <a:schemeClr val="dk1"/>
              </a:solidFill>
              <a:highlight>
                <a:schemeClr val="lt1"/>
              </a:highlight>
            </a:endParaRPr>
          </a:p>
          <a:p>
            <a:pPr marL="0" lvl="0" indent="0" algn="l" rtl="0">
              <a:spcBef>
                <a:spcPts val="1000"/>
              </a:spcBef>
              <a:spcAft>
                <a:spcPts val="0"/>
              </a:spcAft>
              <a:buNone/>
            </a:pPr>
            <a:r>
              <a:rPr lang="fi" sz="2000"/>
              <a:t>	</a:t>
            </a:r>
            <a:endParaRPr sz="2000"/>
          </a:p>
          <a:p>
            <a:pPr marL="0" lvl="0" indent="0" algn="l" rtl="0">
              <a:spcBef>
                <a:spcPts val="1000"/>
              </a:spcBef>
              <a:spcAft>
                <a:spcPts val="0"/>
              </a:spcAft>
              <a:buNone/>
            </a:pPr>
            <a:endParaRPr sz="2100"/>
          </a:p>
        </p:txBody>
      </p:sp>
      <p:pic>
        <p:nvPicPr>
          <p:cNvPr id="135" name="Google Shape;135;p28"/>
          <p:cNvPicPr preferRelativeResize="0"/>
          <p:nvPr/>
        </p:nvPicPr>
        <p:blipFill>
          <a:blip r:embed="rId3">
            <a:alphaModFix/>
          </a:blip>
          <a:stretch>
            <a:fillRect/>
          </a:stretch>
        </p:blipFill>
        <p:spPr>
          <a:xfrm>
            <a:off x="7040624" y="34050"/>
            <a:ext cx="2103375" cy="1947254"/>
          </a:xfrm>
          <a:prstGeom prst="rect">
            <a:avLst/>
          </a:prstGeom>
          <a:noFill/>
          <a:ln>
            <a:noFill/>
          </a:ln>
        </p:spPr>
      </p:pic>
      <p:pic>
        <p:nvPicPr>
          <p:cNvPr id="136" name="Google Shape;136;p28"/>
          <p:cNvPicPr preferRelativeResize="0"/>
          <p:nvPr/>
        </p:nvPicPr>
        <p:blipFill>
          <a:blip r:embed="rId4">
            <a:alphaModFix/>
          </a:blip>
          <a:stretch>
            <a:fillRect/>
          </a:stretch>
        </p:blipFill>
        <p:spPr>
          <a:xfrm>
            <a:off x="595266" y="2159175"/>
            <a:ext cx="6516859" cy="3665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0" end="0"/>
                                            </p:txEl>
                                          </p:spTgt>
                                        </p:tgtEl>
                                        <p:attrNameLst>
                                          <p:attrName>style.visibility</p:attrName>
                                        </p:attrNameLst>
                                      </p:cBhvr>
                                      <p:to>
                                        <p:strVal val="visible"/>
                                      </p:to>
                                    </p:set>
                                    <p:animEffect transition="in" filter="fade">
                                      <p:cBhvr>
                                        <p:cTn id="12" dur="1000"/>
                                        <p:tgtEl>
                                          <p:spTgt spid="1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1" end="1"/>
                                            </p:txEl>
                                          </p:spTgt>
                                        </p:tgtEl>
                                        <p:attrNameLst>
                                          <p:attrName>style.visibility</p:attrName>
                                        </p:attrNameLst>
                                      </p:cBhvr>
                                      <p:to>
                                        <p:strVal val="visible"/>
                                      </p:to>
                                    </p:set>
                                    <p:animEffect transition="in" filter="fade">
                                      <p:cBhvr>
                                        <p:cTn id="17" dur="1000"/>
                                        <p:tgtEl>
                                          <p:spTgt spid="1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2" end="2"/>
                                            </p:txEl>
                                          </p:spTgt>
                                        </p:tgtEl>
                                        <p:attrNameLst>
                                          <p:attrName>style.visibility</p:attrName>
                                        </p:attrNameLst>
                                      </p:cBhvr>
                                      <p:to>
                                        <p:strVal val="visible"/>
                                      </p:to>
                                    </p:set>
                                    <p:animEffect transition="in" filter="fade">
                                      <p:cBhvr>
                                        <p:cTn id="22" dur="1000"/>
                                        <p:tgtEl>
                                          <p:spTgt spid="1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3" end="3"/>
                                            </p:txEl>
                                          </p:spTgt>
                                        </p:tgtEl>
                                        <p:attrNameLst>
                                          <p:attrName>style.visibility</p:attrName>
                                        </p:attrNameLst>
                                      </p:cBhvr>
                                      <p:to>
                                        <p:strVal val="visible"/>
                                      </p:to>
                                    </p:set>
                                    <p:animEffect transition="in" filter="fade">
                                      <p:cBhvr>
                                        <p:cTn id="27" dur="1000"/>
                                        <p:tgtEl>
                                          <p:spTgt spid="1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xEl>
                                              <p:pRg st="4" end="4"/>
                                            </p:txEl>
                                          </p:spTgt>
                                        </p:tgtEl>
                                        <p:attrNameLst>
                                          <p:attrName>style.visibility</p:attrName>
                                        </p:attrNameLst>
                                      </p:cBhvr>
                                      <p:to>
                                        <p:strVal val="visible"/>
                                      </p:to>
                                    </p:set>
                                    <p:animEffect transition="in" filter="fade">
                                      <p:cBhvr>
                                        <p:cTn id="32" dur="10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1700" y="189550"/>
            <a:ext cx="77445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9"/>
          <p:cNvSpPr txBox="1">
            <a:spLocks noGrp="1"/>
          </p:cNvSpPr>
          <p:nvPr>
            <p:ph type="body" idx="1"/>
          </p:nvPr>
        </p:nvSpPr>
        <p:spPr>
          <a:xfrm>
            <a:off x="311700" y="1152550"/>
            <a:ext cx="8520600" cy="3629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143" name="Google Shape;143;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311700" y="1829100"/>
            <a:ext cx="7743600" cy="9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sz="3100"/>
              <a:t>Mitä Teille kuuluu?</a:t>
            </a:r>
            <a:endParaRPr sz="3100"/>
          </a:p>
        </p:txBody>
      </p:sp>
      <p:sp>
        <p:nvSpPr>
          <p:cNvPr id="149" name="Google Shape;149;p30"/>
          <p:cNvSpPr txBox="1">
            <a:spLocks noGrp="1"/>
          </p:cNvSpPr>
          <p:nvPr>
            <p:ph type="body" idx="1"/>
          </p:nvPr>
        </p:nvSpPr>
        <p:spPr>
          <a:xfrm>
            <a:off x="311700" y="1384275"/>
            <a:ext cx="4383300" cy="3179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2700" b="1"/>
          </a:p>
          <a:p>
            <a:pPr marL="457200" lvl="0" indent="0" algn="l" rtl="0">
              <a:lnSpc>
                <a:spcPct val="115000"/>
              </a:lnSpc>
              <a:spcBef>
                <a:spcPts val="1000"/>
              </a:spcBef>
              <a:spcAft>
                <a:spcPts val="0"/>
              </a:spcAft>
              <a:buNone/>
            </a:pPr>
            <a:endParaRPr i="1"/>
          </a:p>
          <a:p>
            <a:pPr marL="457200" lvl="0" indent="0" algn="l" rtl="0">
              <a:spcBef>
                <a:spcPts val="1000"/>
              </a:spcBef>
              <a:spcAft>
                <a:spcPts val="0"/>
              </a:spcAft>
              <a:buNone/>
            </a:pPr>
            <a:endParaRPr i="1"/>
          </a:p>
        </p:txBody>
      </p:sp>
      <p:pic>
        <p:nvPicPr>
          <p:cNvPr id="150" name="Google Shape;150;p30"/>
          <p:cNvPicPr preferRelativeResize="0"/>
          <p:nvPr/>
        </p:nvPicPr>
        <p:blipFill>
          <a:blip r:embed="rId3">
            <a:alphaModFix/>
          </a:blip>
          <a:stretch>
            <a:fillRect/>
          </a:stretch>
        </p:blipFill>
        <p:spPr>
          <a:xfrm>
            <a:off x="4814850" y="1593075"/>
            <a:ext cx="3783974" cy="2432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311700" y="189550"/>
            <a:ext cx="7243200" cy="96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
              <a:t>Liikkuva korkeakoulu vahvistuu</a:t>
            </a:r>
            <a:endParaRPr/>
          </a:p>
        </p:txBody>
      </p:sp>
      <p:sp>
        <p:nvSpPr>
          <p:cNvPr id="156" name="Google Shape;156;p31"/>
          <p:cNvSpPr txBox="1">
            <a:spLocks noGrp="1"/>
          </p:cNvSpPr>
          <p:nvPr>
            <p:ph type="body" idx="1"/>
          </p:nvPr>
        </p:nvSpPr>
        <p:spPr>
          <a:xfrm>
            <a:off x="311700" y="1389725"/>
            <a:ext cx="8520600" cy="3629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dk1"/>
              </a:buClr>
              <a:buSzPts val="2200"/>
              <a:buChar char="●"/>
            </a:pPr>
            <a:r>
              <a:rPr lang="fi" sz="2200">
                <a:solidFill>
                  <a:schemeClr val="dk1"/>
                </a:solidFill>
              </a:rPr>
              <a:t>Helpotetaan korkeakouluyhteisöjen osallistumista luomalla Liikkuva korkeakoulu -</a:t>
            </a:r>
            <a:r>
              <a:rPr lang="fi" sz="2200" b="1">
                <a:solidFill>
                  <a:schemeClr val="dk1"/>
                </a:solidFill>
              </a:rPr>
              <a:t>polku</a:t>
            </a:r>
            <a:r>
              <a:rPr lang="fi" sz="2200">
                <a:solidFill>
                  <a:schemeClr val="dk1"/>
                </a:solidFill>
              </a:rPr>
              <a:t> 2024 alkaen</a:t>
            </a:r>
            <a:endParaRPr sz="2200">
              <a:solidFill>
                <a:schemeClr val="dk1"/>
              </a:solidFill>
            </a:endParaRPr>
          </a:p>
          <a:p>
            <a:pPr marL="457200" lvl="0" indent="-368300" algn="l" rtl="0">
              <a:lnSpc>
                <a:spcPct val="100000"/>
              </a:lnSpc>
              <a:spcBef>
                <a:spcPts val="1000"/>
              </a:spcBef>
              <a:spcAft>
                <a:spcPts val="0"/>
              </a:spcAft>
              <a:buSzPts val="2200"/>
              <a:buChar char="●"/>
            </a:pPr>
            <a:r>
              <a:rPr lang="fi" sz="2200"/>
              <a:t>Esitys YHDESSÄ100v-strategiasta OLL:n liittokokoukselle 8.-9.11. </a:t>
            </a:r>
            <a:endParaRPr sz="2200"/>
          </a:p>
          <a:p>
            <a:pPr marL="914400" lvl="1" indent="-342900" algn="l" rtl="0">
              <a:lnSpc>
                <a:spcPct val="100000"/>
              </a:lnSpc>
              <a:spcBef>
                <a:spcPts val="1000"/>
              </a:spcBef>
              <a:spcAft>
                <a:spcPts val="0"/>
              </a:spcAft>
              <a:buSzPts val="1800"/>
              <a:buChar char="○"/>
            </a:pPr>
            <a:r>
              <a:rPr lang="fi" sz="1800"/>
              <a:t>Kutsumme </a:t>
            </a:r>
            <a:r>
              <a:rPr lang="fi" sz="1800" b="1"/>
              <a:t>korkeakoulut varsinaisiksi jäseniksi</a:t>
            </a:r>
            <a:r>
              <a:rPr lang="fi" sz="1800"/>
              <a:t> opiskelija- ja ylioppilaskuntien rinnalle. </a:t>
            </a:r>
            <a:endParaRPr sz="1800"/>
          </a:p>
          <a:p>
            <a:pPr marL="914400" lvl="1" indent="-342900" algn="l" rtl="0">
              <a:lnSpc>
                <a:spcPct val="100000"/>
              </a:lnSpc>
              <a:spcBef>
                <a:spcPts val="1000"/>
              </a:spcBef>
              <a:spcAft>
                <a:spcPts val="0"/>
              </a:spcAft>
              <a:buSzPts val="1800"/>
              <a:buChar char="○"/>
            </a:pPr>
            <a:r>
              <a:rPr lang="fi" sz="1800" b="1"/>
              <a:t>Kehitämme jäsenyyttä</a:t>
            </a:r>
            <a:r>
              <a:rPr lang="fi" sz="1800"/>
              <a:t> vaiheittain yhdessä uusien jäsenten liittyessä</a:t>
            </a:r>
            <a:endParaRPr sz="1800"/>
          </a:p>
          <a:p>
            <a:pPr marL="457200" lvl="0" indent="-368300" algn="l" rtl="0">
              <a:lnSpc>
                <a:spcPct val="100000"/>
              </a:lnSpc>
              <a:spcBef>
                <a:spcPts val="1000"/>
              </a:spcBef>
              <a:spcAft>
                <a:spcPts val="1000"/>
              </a:spcAft>
              <a:buSzPts val="2200"/>
              <a:buChar char="●"/>
            </a:pPr>
            <a:r>
              <a:rPr lang="fi" sz="2200" b="1"/>
              <a:t>Uudistamme koulutusten ja asiantuntijapalvelujen </a:t>
            </a:r>
            <a:r>
              <a:rPr lang="fi" sz="2200"/>
              <a:t>kokonaisuuden</a:t>
            </a:r>
            <a:endParaRPr sz="2200"/>
          </a:p>
        </p:txBody>
      </p:sp>
      <p:pic>
        <p:nvPicPr>
          <p:cNvPr id="157" name="Google Shape;157;p31"/>
          <p:cNvPicPr preferRelativeResize="0"/>
          <p:nvPr/>
        </p:nvPicPr>
        <p:blipFill>
          <a:blip r:embed="rId3">
            <a:alphaModFix/>
          </a:blip>
          <a:stretch>
            <a:fillRect/>
          </a:stretch>
        </p:blipFill>
        <p:spPr>
          <a:xfrm>
            <a:off x="6630275" y="189550"/>
            <a:ext cx="924625" cy="937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65F7C"/>
      </a:dk2>
      <a:lt2>
        <a:srgbClr val="377E96"/>
      </a:lt2>
      <a:accent1>
        <a:srgbClr val="699EB0"/>
      </a:accent1>
      <a:accent2>
        <a:srgbClr val="9BBFCA"/>
      </a:accent2>
      <a:accent3>
        <a:srgbClr val="CDDFE4"/>
      </a:accent3>
      <a:accent4>
        <a:srgbClr val="C8BC15"/>
      </a:accent4>
      <a:accent5>
        <a:srgbClr val="F18DA6"/>
      </a:accent5>
      <a:accent6>
        <a:srgbClr val="0092C7"/>
      </a:accent6>
      <a:hlink>
        <a:srgbClr val="0092C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65F7C"/>
      </a:dk2>
      <a:lt2>
        <a:srgbClr val="377E96"/>
      </a:lt2>
      <a:accent1>
        <a:srgbClr val="699EB0"/>
      </a:accent1>
      <a:accent2>
        <a:srgbClr val="9BBFCA"/>
      </a:accent2>
      <a:accent3>
        <a:srgbClr val="CDDFE4"/>
      </a:accent3>
      <a:accent4>
        <a:srgbClr val="C8BC15"/>
      </a:accent4>
      <a:accent5>
        <a:srgbClr val="F18DA6"/>
      </a:accent5>
      <a:accent6>
        <a:srgbClr val="0092C7"/>
      </a:accent6>
      <a:hlink>
        <a:srgbClr val="0092C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771</Words>
  <Application>Microsoft Macintosh PowerPoint</Application>
  <PresentationFormat>Näytössä katseltava esitys (16:9)</PresentationFormat>
  <Paragraphs>95</Paragraphs>
  <Slides>21</Slides>
  <Notes>21</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21</vt:i4>
      </vt:variant>
    </vt:vector>
  </HeadingPairs>
  <TitlesOfParts>
    <vt:vector size="25" baseType="lpstr">
      <vt:lpstr>Arial</vt:lpstr>
      <vt:lpstr>Lato</vt:lpstr>
      <vt:lpstr>Simple Light</vt:lpstr>
      <vt:lpstr>Simple Light</vt:lpstr>
      <vt:lpstr>Liikkuva korkeakoulu -verkosto  3.11.2023</vt:lpstr>
      <vt:lpstr>PowerPoint-esitys</vt:lpstr>
      <vt:lpstr>Liikkumismerkki </vt:lpstr>
      <vt:lpstr>Kertausta: Jäsenten toiveet verkostolle </vt:lpstr>
      <vt:lpstr>Seuraavia teemoja on ehdotettu ja jo toteutettu tapaamisissa:</vt:lpstr>
      <vt:lpstr>Seuraavan parin tunnin ajan luvassa</vt:lpstr>
      <vt:lpstr>PowerPoint-esitys</vt:lpstr>
      <vt:lpstr>Mitä Teille kuuluu?</vt:lpstr>
      <vt:lpstr>Liikkuva korkeakoulu vahvistuu</vt:lpstr>
      <vt:lpstr>YTHS:n OTE-hankeraha korkeakoululiikunnan kehittämiseen</vt:lpstr>
      <vt:lpstr>YTHS:n OTE-hankeraha korkeakoululiikunnan kehittämiseen</vt:lpstr>
      <vt:lpstr>www.liikkuvakorkeakoulu.fi</vt:lpstr>
      <vt:lpstr>Liikkuva korkeakoulu -tuloskortti </vt:lpstr>
      <vt:lpstr>PowerPoint-esitys</vt:lpstr>
      <vt:lpstr>Liikkuva korkeakoulu -tietopankki</vt:lpstr>
      <vt:lpstr>PowerPoint-esitys</vt:lpstr>
      <vt:lpstr>Liikkuvan opiskelun -palvelut kohderyhmille -sivusto</vt:lpstr>
      <vt:lpstr>Millainen sisältö &amp; rakenne palvelisi tulevissa lkk-tapaamisissa sinua parhaiten?</vt:lpstr>
      <vt:lpstr>PowerPoint-esitys</vt:lpstr>
      <vt:lpstr>Seuraavat tapaamiset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Liikkuva korkeakoulu -verkosto  3.11.2023</dc:title>
  <cp:lastModifiedBy>Anniliina Ikonen</cp:lastModifiedBy>
  <cp:revision>1</cp:revision>
  <dcterms:modified xsi:type="dcterms:W3CDTF">2023-11-08T06:59:47Z</dcterms:modified>
</cp:coreProperties>
</file>