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14"/>
  </p:notesMasterIdLst>
  <p:sldIdLst>
    <p:sldId id="256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6" r:id="rId13"/>
  </p:sldIdLst>
  <p:sldSz cx="9144000" cy="5143500" type="screen16x9"/>
  <p:notesSz cx="6858000" cy="9144000"/>
  <p:embeddedFontLst>
    <p:embeddedFont>
      <p:font typeface="Lato" panose="020F0502020204030203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8EAA86-0E68-4DBE-91B0-2983E916F1F8}">
  <a:tblStyle styleId="{198EAA86-0E68-4DBE-91B0-2983E916F1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2"/>
  </p:normalViewPr>
  <p:slideViewPr>
    <p:cSldViewPr snapToGrid="0">
      <p:cViewPr varScale="1">
        <p:scale>
          <a:sx n="142" d="100"/>
          <a:sy n="142" d="100"/>
        </p:scale>
        <p:origin x="7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ee1a8095b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ee1a8095b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e8a19ac85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e8a19ac85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dd7cda215d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dd7cda215d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d7cda215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dd7cda215d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05781e5d4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05781e5d4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067190c8b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067190c8b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05781e5d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05781e5d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5781e5d4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05781e5d4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5781e5d4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05781e5d4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05781e5d4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05781e5d4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067190c8bf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067190c8bf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5925" y="2797175"/>
            <a:ext cx="9175848" cy="237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800300" y="3406975"/>
            <a:ext cx="4032000" cy="11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l="19" r="9"/>
          <a:stretch/>
        </p:blipFill>
        <p:spPr>
          <a:xfrm>
            <a:off x="8149625" y="189550"/>
            <a:ext cx="852652" cy="834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5925" y="2797175"/>
            <a:ext cx="9175848" cy="23752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1"/>
          </p:nvPr>
        </p:nvSpPr>
        <p:spPr>
          <a:xfrm>
            <a:off x="4800300" y="3406975"/>
            <a:ext cx="4032000" cy="11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52" name="Google Shape;52;p13"/>
          <p:cNvPicPr preferRelativeResize="0"/>
          <p:nvPr/>
        </p:nvPicPr>
        <p:blipFill rotWithShape="1">
          <a:blip r:embed="rId3">
            <a:alphaModFix/>
          </a:blip>
          <a:srcRect l="19" r="9"/>
          <a:stretch/>
        </p:blipFill>
        <p:spPr>
          <a:xfrm>
            <a:off x="8149625" y="189550"/>
            <a:ext cx="852652" cy="834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311700" y="1680575"/>
            <a:ext cx="8520600" cy="148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 l="2714" r="2714"/>
          <a:stretch/>
        </p:blipFill>
        <p:spPr>
          <a:xfrm>
            <a:off x="7735275" y="0"/>
            <a:ext cx="1356723" cy="1328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teksti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189550"/>
            <a:ext cx="7243200" cy="96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550"/>
            <a:ext cx="8520600" cy="3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55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 l="2714" r="2714"/>
          <a:stretch/>
        </p:blipFill>
        <p:spPr>
          <a:xfrm>
            <a:off x="7735275" y="0"/>
            <a:ext cx="1356723" cy="1328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ColTx">
  <p:cSld name="TITLE_AND_TWO_COLUM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189550"/>
            <a:ext cx="7744500" cy="96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64" name="Google Shape;64;p16"/>
          <p:cNvPicPr preferRelativeResize="0"/>
          <p:nvPr/>
        </p:nvPicPr>
        <p:blipFill rotWithShape="1">
          <a:blip r:embed="rId2">
            <a:alphaModFix/>
          </a:blip>
          <a:srcRect l="2714" r="2714"/>
          <a:stretch/>
        </p:blipFill>
        <p:spPr>
          <a:xfrm>
            <a:off x="7735275" y="0"/>
            <a:ext cx="1356723" cy="1328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 ja kuva oikea">
  <p:cSld name="ONE_COLUM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190800"/>
            <a:ext cx="77436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000"/>
            <a:ext cx="45396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68" name="Google Shape;68;p17"/>
          <p:cNvPicPr preferRelativeResize="0"/>
          <p:nvPr/>
        </p:nvPicPr>
        <p:blipFill rotWithShape="1">
          <a:blip r:embed="rId2">
            <a:alphaModFix/>
          </a:blip>
          <a:srcRect l="2714" r="2714"/>
          <a:stretch/>
        </p:blipFill>
        <p:spPr>
          <a:xfrm>
            <a:off x="7735275" y="0"/>
            <a:ext cx="1356723" cy="1328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so kuva ja kuvateksti">
  <p:cSld name="CAPTION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pic>
        <p:nvPicPr>
          <p:cNvPr id="71" name="Google Shape;71;p18"/>
          <p:cNvPicPr preferRelativeResize="0"/>
          <p:nvPr/>
        </p:nvPicPr>
        <p:blipFill rotWithShape="1">
          <a:blip r:embed="rId2">
            <a:alphaModFix/>
          </a:blip>
          <a:srcRect l="2714" r="2714"/>
          <a:stretch/>
        </p:blipFill>
        <p:spPr>
          <a:xfrm>
            <a:off x="7735275" y="0"/>
            <a:ext cx="1356723" cy="1328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lkkä yläotsikko">
  <p:cSld name="CUSTOM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311700" y="189550"/>
            <a:ext cx="7744500" cy="96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19"/>
          <p:cNvPicPr preferRelativeResize="0"/>
          <p:nvPr/>
        </p:nvPicPr>
        <p:blipFill rotWithShape="1">
          <a:blip r:embed="rId2">
            <a:alphaModFix/>
          </a:blip>
          <a:srcRect l="2714" r="2714"/>
          <a:stretch/>
        </p:blipFill>
        <p:spPr>
          <a:xfrm>
            <a:off x="7735275" y="0"/>
            <a:ext cx="1356723" cy="1328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title" hasCustomPrompt="1"/>
          </p:nvPr>
        </p:nvSpPr>
        <p:spPr>
          <a:xfrm>
            <a:off x="1659600" y="1038975"/>
            <a:ext cx="58248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pic>
        <p:nvPicPr>
          <p:cNvPr id="77" name="Google Shape;77;p20"/>
          <p:cNvPicPr preferRelativeResize="0"/>
          <p:nvPr/>
        </p:nvPicPr>
        <p:blipFill rotWithShape="1">
          <a:blip r:embed="rId2">
            <a:alphaModFix/>
          </a:blip>
          <a:srcRect l="2714" r="2714"/>
          <a:stretch/>
        </p:blipFill>
        <p:spPr>
          <a:xfrm>
            <a:off x="7735275" y="0"/>
            <a:ext cx="1356723" cy="1328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21"/>
          <p:cNvPicPr preferRelativeResize="0"/>
          <p:nvPr/>
        </p:nvPicPr>
        <p:blipFill rotWithShape="1">
          <a:blip r:embed="rId2">
            <a:alphaModFix/>
          </a:blip>
          <a:srcRect l="2714" r="2714"/>
          <a:stretch/>
        </p:blipFill>
        <p:spPr>
          <a:xfrm>
            <a:off x="7735275" y="0"/>
            <a:ext cx="1356723" cy="1328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imeinen dia">
  <p:cSld name="CUSTOM_2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311700" y="189550"/>
            <a:ext cx="7744500" cy="16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0900" y="4277925"/>
            <a:ext cx="9205798" cy="18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2"/>
          <p:cNvSpPr txBox="1">
            <a:spLocks noGrp="1"/>
          </p:cNvSpPr>
          <p:nvPr>
            <p:ph type="body" idx="1"/>
          </p:nvPr>
        </p:nvSpPr>
        <p:spPr>
          <a:xfrm>
            <a:off x="311700" y="1821550"/>
            <a:ext cx="8520600" cy="24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55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1680575"/>
            <a:ext cx="8520600" cy="148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l="19" r="9"/>
          <a:stretch/>
        </p:blipFill>
        <p:spPr>
          <a:xfrm>
            <a:off x="8149625" y="189550"/>
            <a:ext cx="852652" cy="834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teksti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189550"/>
            <a:ext cx="7744500" cy="96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550"/>
            <a:ext cx="8520600" cy="3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55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l="19" r="9"/>
          <a:stretch/>
        </p:blipFill>
        <p:spPr>
          <a:xfrm>
            <a:off x="8149625" y="189550"/>
            <a:ext cx="852652" cy="834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189550"/>
            <a:ext cx="7744500" cy="96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24" name="Google Shape;24;p5"/>
          <p:cNvPicPr preferRelativeResize="0"/>
          <p:nvPr/>
        </p:nvPicPr>
        <p:blipFill rotWithShape="1">
          <a:blip r:embed="rId2">
            <a:alphaModFix/>
          </a:blip>
          <a:srcRect l="19" r="9"/>
          <a:stretch/>
        </p:blipFill>
        <p:spPr>
          <a:xfrm>
            <a:off x="8149625" y="189550"/>
            <a:ext cx="852652" cy="834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so kuva ja kuvateksti">
  <p:cSld name="CAPTION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 l="19" r="9"/>
          <a:stretch/>
        </p:blipFill>
        <p:spPr>
          <a:xfrm>
            <a:off x="8149625" y="189550"/>
            <a:ext cx="852652" cy="834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lkkä yläotsikko">
  <p:cSld name="CUSTOM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11700" y="189550"/>
            <a:ext cx="7744500" cy="96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8"/>
          <p:cNvPicPr preferRelativeResize="0"/>
          <p:nvPr/>
        </p:nvPicPr>
        <p:blipFill rotWithShape="1">
          <a:blip r:embed="rId2">
            <a:alphaModFix/>
          </a:blip>
          <a:srcRect l="19" r="9"/>
          <a:stretch/>
        </p:blipFill>
        <p:spPr>
          <a:xfrm>
            <a:off x="8149625" y="189550"/>
            <a:ext cx="852652" cy="834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 hasCustomPrompt="1"/>
          </p:nvPr>
        </p:nvSpPr>
        <p:spPr>
          <a:xfrm>
            <a:off x="1659600" y="1038975"/>
            <a:ext cx="58248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 l="19" r="9"/>
          <a:stretch/>
        </p:blipFill>
        <p:spPr>
          <a:xfrm>
            <a:off x="8149625" y="189550"/>
            <a:ext cx="852652" cy="834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0"/>
          <p:cNvPicPr preferRelativeResize="0"/>
          <p:nvPr/>
        </p:nvPicPr>
        <p:blipFill rotWithShape="1">
          <a:blip r:embed="rId2">
            <a:alphaModFix/>
          </a:blip>
          <a:srcRect l="19" r="9"/>
          <a:stretch/>
        </p:blipFill>
        <p:spPr>
          <a:xfrm>
            <a:off x="8149625" y="189550"/>
            <a:ext cx="852652" cy="834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imeinen dia">
  <p:cSld name="CUSTOM_2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311700" y="189550"/>
            <a:ext cx="7744500" cy="16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0900" y="4277925"/>
            <a:ext cx="9205798" cy="18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1"/>
          <p:cNvPicPr preferRelativeResize="0"/>
          <p:nvPr/>
        </p:nvPicPr>
        <p:blipFill rotWithShape="1">
          <a:blip r:embed="rId3">
            <a:alphaModFix/>
          </a:blip>
          <a:srcRect l="19" r="9"/>
          <a:stretch/>
        </p:blipFill>
        <p:spPr>
          <a:xfrm>
            <a:off x="8149625" y="189550"/>
            <a:ext cx="852652" cy="834637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1821550"/>
            <a:ext cx="8520600" cy="24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55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189550"/>
            <a:ext cx="7744500" cy="9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65F7C"/>
              </a:buClr>
              <a:buSzPts val="3300"/>
              <a:buFont typeface="Lato"/>
              <a:buNone/>
              <a:defRPr sz="3300" b="1">
                <a:solidFill>
                  <a:srgbClr val="065F7C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550"/>
            <a:ext cx="8520600" cy="3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1pPr>
            <a:lvl2pPr marL="914400" lvl="1" indent="-355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■"/>
              <a:defRPr sz="1800"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311700" y="189550"/>
            <a:ext cx="7744500" cy="9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65F7C"/>
              </a:buClr>
              <a:buSzPts val="3300"/>
              <a:buFont typeface="Lato"/>
              <a:buNone/>
              <a:defRPr sz="3300" b="1">
                <a:solidFill>
                  <a:srgbClr val="065F7C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311700" y="1152550"/>
            <a:ext cx="8520600" cy="3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1pPr>
            <a:lvl2pPr marL="914400" lvl="1" indent="-355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■"/>
              <a:defRPr sz="1800"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hyperlink" Target="https://www.oll.fi/liikkuva-korkeakoulu/liikkuva-korkeakoulu-tietopankki/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jussi.ansala@oll.fi" TargetMode="External"/><Relationship Id="rId3" Type="http://schemas.openxmlformats.org/officeDocument/2006/relationships/hyperlink" Target="mailto:jorma.alastalo@oll.fi" TargetMode="External"/><Relationship Id="rId7" Type="http://schemas.openxmlformats.org/officeDocument/2006/relationships/hyperlink" Target="mailto:anniliina.ikonen@oll.f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hyperlink" Target="http://www.oll.fi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jaana.matilainen@rakennustieto.f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paula.ruokonen@savonia.fi" TargetMode="External"/><Relationship Id="rId5" Type="http://schemas.openxmlformats.org/officeDocument/2006/relationships/hyperlink" Target="mailto:paivi.puutio@tuni.fi" TargetMode="External"/><Relationship Id="rId4" Type="http://schemas.openxmlformats.org/officeDocument/2006/relationships/hyperlink" Target="mailto:simo.hoikkala@metropolia.f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arkus.halonen@lut.f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jari.virtanen@hamk.fi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xn--sykett-gua.fi/kuopio/fi/kannanotto-savilahden-ulkokuntosalista-lahiliikuntapaikasta/" TargetMode="External"/><Relationship Id="rId3" Type="http://schemas.openxmlformats.org/officeDocument/2006/relationships/hyperlink" Target="mailto:mervi.lehtola@seamk.fi" TargetMode="External"/><Relationship Id="rId7" Type="http://schemas.openxmlformats.org/officeDocument/2006/relationships/hyperlink" Target="mailto:jari.virtanen@hamk.f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kirsi.manty@tuni.fi" TargetMode="External"/><Relationship Id="rId5" Type="http://schemas.openxmlformats.org/officeDocument/2006/relationships/hyperlink" Target="mailto:pasi.koistinen@lappeenranta.fi" TargetMode="External"/><Relationship Id="rId4" Type="http://schemas.openxmlformats.org/officeDocument/2006/relationships/hyperlink" Target="https://www.epressi.com/tiedotteet/kaupungit-ja-kunnat/lappeenrannan-uusin-lahiliikuntapaikka-avautui-skinnarilan-tervahaudanpuistoon.html" TargetMode="External"/><Relationship Id="rId9" Type="http://schemas.openxmlformats.org/officeDocument/2006/relationships/hyperlink" Target="mailto:sirpa.risto@isyy.f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6yfyVa9anQ&amp;t=13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dold@ph-heidelberg.d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>
            <a:spLocks noGrp="1"/>
          </p:cNvSpPr>
          <p:nvPr>
            <p:ph type="ctrTitle"/>
          </p:nvPr>
        </p:nvSpPr>
        <p:spPr>
          <a:xfrm>
            <a:off x="2967098" y="2891800"/>
            <a:ext cx="6007200" cy="144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4700">
                <a:solidFill>
                  <a:srgbClr val="065F7C"/>
                </a:solidFill>
              </a:rPr>
              <a:t>Liikkuva korkeakoulu -verkosto </a:t>
            </a:r>
            <a:endParaRPr sz="2300">
              <a:solidFill>
                <a:srgbClr val="065F7C"/>
              </a:solidFill>
            </a:endParaRPr>
          </a:p>
        </p:txBody>
      </p:sp>
      <p:sp>
        <p:nvSpPr>
          <p:cNvPr id="89" name="Google Shape;89;p23"/>
          <p:cNvSpPr txBox="1">
            <a:spLocks noGrp="1"/>
          </p:cNvSpPr>
          <p:nvPr>
            <p:ph type="subTitle" idx="1"/>
          </p:nvPr>
        </p:nvSpPr>
        <p:spPr>
          <a:xfrm>
            <a:off x="4807825" y="3732100"/>
            <a:ext cx="4032000" cy="11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i"/>
              <a:t>9.12.2021</a:t>
            </a:r>
            <a:endParaRPr/>
          </a:p>
        </p:txBody>
      </p:sp>
      <p:pic>
        <p:nvPicPr>
          <p:cNvPr id="90" name="Google Shape;9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8225" y="0"/>
            <a:ext cx="1935779" cy="1792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1"/>
          <p:cNvSpPr txBox="1">
            <a:spLocks noGrp="1"/>
          </p:cNvSpPr>
          <p:nvPr>
            <p:ph type="title"/>
          </p:nvPr>
        </p:nvSpPr>
        <p:spPr>
          <a:xfrm>
            <a:off x="311700" y="189550"/>
            <a:ext cx="7744500" cy="96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2800">
                <a:solidFill>
                  <a:schemeClr val="dk2"/>
                </a:solidFill>
              </a:rPr>
              <a:t>Seuraavia teemoja on ehdotettu tapaamisiin:</a:t>
            </a:r>
            <a:endParaRPr sz="3700">
              <a:solidFill>
                <a:schemeClr val="dk2"/>
              </a:solidFill>
            </a:endParaRPr>
          </a:p>
        </p:txBody>
      </p:sp>
      <p:sp>
        <p:nvSpPr>
          <p:cNvPr id="212" name="Google Shape;212;p41"/>
          <p:cNvSpPr txBox="1">
            <a:spLocks noGrp="1"/>
          </p:cNvSpPr>
          <p:nvPr>
            <p:ph type="body" idx="1"/>
          </p:nvPr>
        </p:nvSpPr>
        <p:spPr>
          <a:xfrm>
            <a:off x="365925" y="757050"/>
            <a:ext cx="8520600" cy="3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b="1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sz="1800">
                <a:highlight>
                  <a:srgbClr val="FFFF00"/>
                </a:highlight>
              </a:rPr>
              <a:t>Toimintaympäristön muokkaaminen aktiivisemmaksi</a:t>
            </a:r>
            <a:endParaRPr sz="1800">
              <a:highlight>
                <a:srgbClr val="FFFF00"/>
              </a:highlight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i" sz="1800">
                <a:solidFill>
                  <a:schemeClr val="dk1"/>
                </a:solidFill>
                <a:highlight>
                  <a:srgbClr val="FFFF00"/>
                </a:highlight>
              </a:rPr>
              <a:t>Toimintakulttuurin muokkaaminen aktiivisemmaksi</a:t>
            </a:r>
            <a:endParaRPr sz="18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sz="1800"/>
              <a:t>Opintojen monialaisuuden huomioiminen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sz="1800">
                <a:highlight>
                  <a:srgbClr val="FFFF00"/>
                </a:highlight>
              </a:rPr>
              <a:t>Opettajien mukaan saaminen</a:t>
            </a:r>
            <a:endParaRPr sz="1800">
              <a:highlight>
                <a:srgbClr val="FFFF00"/>
              </a:highlight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sz="1800"/>
              <a:t>Liikkuva opiskelu -ohjelmaan liittyminen ja sen hyödyntäminen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sz="1800"/>
              <a:t>Miten toteuttaa liikunnan edistämisessä siirtymä “ulos kuntokeskuksista” muuallekin arkeen?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sz="1800"/>
              <a:t>Liikuntaa ja hyvinvointia käsittelevät opintojaksot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sz="1800"/>
              <a:t>Miten taata opiskelijalähtöisyys? Etenkin vähän liikkuvien kohdalla.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sz="1800"/>
              <a:t>Liikkumisen tukemisen perustelu ja sen vaikuttavuuden mittaaminen rahoitusta vastaan.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6275" y="2269600"/>
            <a:ext cx="2735500" cy="19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9375" y="1309434"/>
            <a:ext cx="1837400" cy="1291788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43"/>
          <p:cNvSpPr txBox="1"/>
          <p:nvPr/>
        </p:nvSpPr>
        <p:spPr>
          <a:xfrm>
            <a:off x="1376187" y="1435125"/>
            <a:ext cx="21738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oll.fi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6" name="Google Shape;226;p43"/>
          <p:cNvSpPr txBox="1"/>
          <p:nvPr/>
        </p:nvSpPr>
        <p:spPr>
          <a:xfrm>
            <a:off x="1375550" y="2716725"/>
            <a:ext cx="21738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@liikuntaliitto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7" name="Google Shape;227;p43"/>
          <p:cNvSpPr txBox="1"/>
          <p:nvPr/>
        </p:nvSpPr>
        <p:spPr>
          <a:xfrm>
            <a:off x="1375550" y="2075925"/>
            <a:ext cx="21738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@Liikuntaliitto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8" name="Google Shape;228;p43"/>
          <p:cNvSpPr txBox="1"/>
          <p:nvPr/>
        </p:nvSpPr>
        <p:spPr>
          <a:xfrm>
            <a:off x="1375550" y="3357525"/>
            <a:ext cx="21738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/Liikuntaliitto</a:t>
            </a:r>
            <a:endParaRPr sz="18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9" name="Google Shape;229;p43"/>
          <p:cNvSpPr txBox="1"/>
          <p:nvPr/>
        </p:nvSpPr>
        <p:spPr>
          <a:xfrm>
            <a:off x="5290125" y="2420711"/>
            <a:ext cx="2571600" cy="15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i" sz="1800" b="1" u="sng">
                <a:solidFill>
                  <a:srgbClr val="065F7C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LIIKKUVA KORKEAKOULU -tietopankki</a:t>
            </a:r>
            <a:endParaRPr>
              <a:solidFill>
                <a:srgbClr val="065F7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0" name="Google Shape;230;p43"/>
          <p:cNvSpPr txBox="1"/>
          <p:nvPr/>
        </p:nvSpPr>
        <p:spPr>
          <a:xfrm>
            <a:off x="4692175" y="1651800"/>
            <a:ext cx="13518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fi" sz="2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Katso myös:</a:t>
            </a:r>
            <a:endParaRPr sz="2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1" name="Google Shape;231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2525" y="3210075"/>
            <a:ext cx="633600" cy="6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2525" y="2569625"/>
            <a:ext cx="633600" cy="6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2750" y="1929375"/>
            <a:ext cx="633150" cy="63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2750" y="1293975"/>
            <a:ext cx="633150" cy="63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43"/>
          <p:cNvPicPr preferRelativeResize="0"/>
          <p:nvPr/>
        </p:nvPicPr>
        <p:blipFill rotWithShape="1">
          <a:blip r:embed="rId10">
            <a:alphaModFix/>
          </a:blip>
          <a:srcRect l="2714" r="2714"/>
          <a:stretch/>
        </p:blipFill>
        <p:spPr>
          <a:xfrm>
            <a:off x="6264275" y="244799"/>
            <a:ext cx="2146309" cy="210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2078675" y="3422486"/>
            <a:ext cx="4853700" cy="23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600" b="1"/>
              <a:t>Jorma Alastalo</a:t>
            </a:r>
            <a:endParaRPr sz="1600" b="1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i" sz="1600"/>
              <a:t>varapuheenjohtaja /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500">
                <a:solidFill>
                  <a:srgbClr val="FF0000"/>
                </a:solidFill>
              </a:rPr>
              <a:t>korkeakoululiikunnan koordinaattori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600" u="sng">
                <a:solidFill>
                  <a:schemeClr val="hlink"/>
                </a:solidFill>
                <a:hlinkClick r:id="rId3"/>
              </a:rPr>
              <a:t>jorma.alastalo@oll.fi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600">
                <a:solidFill>
                  <a:schemeClr val="dk1"/>
                </a:solidFill>
                <a:highlight>
                  <a:srgbClr val="FFFFFF"/>
                </a:highlight>
              </a:rPr>
              <a:t>+358 44 780 0215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110" name="Google Shape;11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357867"/>
            <a:ext cx="1495000" cy="158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20501"/>
            <a:ext cx="1495000" cy="157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1785625"/>
            <a:ext cx="1495000" cy="157225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6"/>
          <p:cNvSpPr txBox="1">
            <a:spLocks noGrp="1"/>
          </p:cNvSpPr>
          <p:nvPr>
            <p:ph type="body" idx="1"/>
          </p:nvPr>
        </p:nvSpPr>
        <p:spPr>
          <a:xfrm>
            <a:off x="2078675" y="1785617"/>
            <a:ext cx="4853700" cy="14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600" b="1"/>
              <a:t>Anni Liina Ikonen</a:t>
            </a:r>
            <a:endParaRPr sz="1600" b="1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i" sz="1600"/>
              <a:t>korkeakoululiikunnan asiantuntija 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600">
                <a:solidFill>
                  <a:srgbClr val="FF0000"/>
                </a:solidFill>
              </a:rPr>
              <a:t>(perhevapaalla)</a:t>
            </a:r>
            <a:endParaRPr sz="16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600" u="sng">
                <a:solidFill>
                  <a:schemeClr val="hlink"/>
                </a:solidFill>
                <a:hlinkClick r:id="rId7"/>
              </a:rPr>
              <a:t>anniliina.ikonen@oll.fi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600">
                <a:solidFill>
                  <a:schemeClr val="dk1"/>
                </a:solidFill>
                <a:highlight>
                  <a:srgbClr val="FFFFFF"/>
                </a:highlight>
              </a:rPr>
              <a:t>+358 44 780 0219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14" name="Google Shape;114;p26"/>
          <p:cNvSpPr txBox="1">
            <a:spLocks noGrp="1"/>
          </p:cNvSpPr>
          <p:nvPr>
            <p:ph type="body" idx="1"/>
          </p:nvPr>
        </p:nvSpPr>
        <p:spPr>
          <a:xfrm>
            <a:off x="2009900" y="286155"/>
            <a:ext cx="4853700" cy="14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600" b="1"/>
              <a:t>Jussi Ansala</a:t>
            </a:r>
            <a:endParaRPr sz="1600" b="1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i" sz="1600"/>
              <a:t>korkeakoululiikunnan erityisasiantuntija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600" u="sng">
                <a:solidFill>
                  <a:schemeClr val="hlink"/>
                </a:solidFill>
                <a:hlinkClick r:id="rId8"/>
              </a:rPr>
              <a:t>jussi.ansala@oll.fi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600">
                <a:solidFill>
                  <a:schemeClr val="dk1"/>
                </a:solidFill>
                <a:highlight>
                  <a:srgbClr val="FFFFFF"/>
                </a:highlight>
              </a:rPr>
              <a:t>+358 44 780 0214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115" name="Google Shape;115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05175" y="34050"/>
            <a:ext cx="2838827" cy="262812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6"/>
          <p:cNvSpPr txBox="1"/>
          <p:nvPr/>
        </p:nvSpPr>
        <p:spPr>
          <a:xfrm>
            <a:off x="5277000" y="2571750"/>
            <a:ext cx="3867000" cy="243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b="1">
                <a:latin typeface="Lato"/>
                <a:ea typeface="Lato"/>
                <a:cs typeface="Lato"/>
                <a:sym typeface="Lato"/>
              </a:rPr>
              <a:t>Mikä OLL?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Lato"/>
              <a:buChar char="●"/>
            </a:pPr>
            <a:r>
              <a:rPr lang="fi" sz="1000">
                <a:latin typeface="Lato"/>
                <a:ea typeface="Lato"/>
                <a:cs typeface="Lato"/>
                <a:sym typeface="Lato"/>
              </a:rPr>
              <a:t>Opiskelijoiden Liikuntaliitto ry (OLL) (</a:t>
            </a:r>
            <a:r>
              <a:rPr lang="fi" sz="10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10"/>
              </a:rPr>
              <a:t>www.oll.fi</a:t>
            </a:r>
            <a:r>
              <a:rPr lang="fi" sz="1000">
                <a:latin typeface="Lato"/>
                <a:ea typeface="Lato"/>
                <a:cs typeface="Lato"/>
                <a:sym typeface="Lato"/>
              </a:rPr>
              <a:t>) on vuonna 1924 perustettu valtakunnallinen opiskelija- ja korkeakoululiikunnan edunvalvonta- ja palveluorganisaatio. 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Lato"/>
              <a:buChar char="●"/>
            </a:pPr>
            <a:r>
              <a:rPr lang="fi" sz="1000">
                <a:latin typeface="Lato"/>
                <a:ea typeface="Lato"/>
                <a:cs typeface="Lato"/>
                <a:sym typeface="Lato"/>
              </a:rPr>
              <a:t>Jäseninä on 143 000 korkeakouluopiskelijaa sekä korkeakoulujen liikuntatoimia 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Lato"/>
              <a:buChar char="●"/>
            </a:pPr>
            <a:r>
              <a:rPr lang="fi" sz="1000">
                <a:latin typeface="Lato"/>
                <a:ea typeface="Lato"/>
                <a:cs typeface="Lato"/>
                <a:sym typeface="Lato"/>
              </a:rPr>
              <a:t>OLL vaikuttaa, palvelee, kouluttaa, tutkii ja toimii sekä kansallisesti että kansainvälisesti opiskelijoiden liikunnan ja liikuntaolosuhteiden puolesta. 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Lato"/>
              <a:buChar char="●"/>
            </a:pPr>
            <a:r>
              <a:rPr lang="fi" sz="1000">
                <a:latin typeface="Lato"/>
                <a:ea typeface="Lato"/>
                <a:cs typeface="Lato"/>
                <a:sym typeface="Lato"/>
              </a:rPr>
              <a:t>OLL on mm. Euroopan opiskelija- ja korkeakoululiikuntaliitto EUSA:n, kansainvälisen opiskelija- ja korkeakoululiikuntaliitto FISU:n ja Suomen Olympiakomitean varsinainen jäsen.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"/>
          <p:cNvSpPr txBox="1">
            <a:spLocks noGrp="1"/>
          </p:cNvSpPr>
          <p:nvPr>
            <p:ph type="title"/>
          </p:nvPr>
        </p:nvSpPr>
        <p:spPr>
          <a:xfrm>
            <a:off x="311700" y="189550"/>
            <a:ext cx="7744500" cy="96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Seuraavaksi: Toiminta</a:t>
            </a:r>
            <a:r>
              <a:rPr lang="fi" u="sng"/>
              <a:t>ympäristön</a:t>
            </a:r>
            <a:r>
              <a:rPr lang="fi"/>
              <a:t> liikunnallistaminen...</a:t>
            </a:r>
            <a:endParaRPr/>
          </a:p>
        </p:txBody>
      </p:sp>
      <p:pic>
        <p:nvPicPr>
          <p:cNvPr id="170" name="Google Shape;17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7663" y="1310075"/>
            <a:ext cx="5968676" cy="341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5"/>
          <p:cNvSpPr txBox="1">
            <a:spLocks noGrp="1"/>
          </p:cNvSpPr>
          <p:nvPr>
            <p:ph type="title"/>
          </p:nvPr>
        </p:nvSpPr>
        <p:spPr>
          <a:xfrm>
            <a:off x="311700" y="189550"/>
            <a:ext cx="7744500" cy="96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Toimintaympäristön liikunnallistaminen</a:t>
            </a:r>
            <a:endParaRPr/>
          </a:p>
        </p:txBody>
      </p:sp>
      <p:sp>
        <p:nvSpPr>
          <p:cNvPr id="176" name="Google Shape;176;p35"/>
          <p:cNvSpPr txBox="1">
            <a:spLocks noGrp="1"/>
          </p:cNvSpPr>
          <p:nvPr>
            <p:ph type="body" idx="1"/>
          </p:nvPr>
        </p:nvSpPr>
        <p:spPr>
          <a:xfrm>
            <a:off x="311700" y="1369725"/>
            <a:ext cx="8520600" cy="34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fi"/>
              <a:t>Teemahan ei toki ole uusi, vaan erilaisia tätä teemaa edistäviä toimenpiteitä ollaan jo useissa korkeakouluissakin tehty.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6"/>
          <p:cNvSpPr txBox="1">
            <a:spLocks noGrp="1"/>
          </p:cNvSpPr>
          <p:nvPr>
            <p:ph type="title"/>
          </p:nvPr>
        </p:nvSpPr>
        <p:spPr>
          <a:xfrm>
            <a:off x="311700" y="189550"/>
            <a:ext cx="7744500" cy="96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/>
              <a:t>Toimintaympäristön liikunnallistaminen: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/>
              <a:t> </a:t>
            </a:r>
            <a:r>
              <a:rPr lang="fi" sz="3000"/>
              <a:t>Arkkitehtuuri &amp; sisustusarkkitehtuuri:</a:t>
            </a:r>
            <a:endParaRPr sz="3900"/>
          </a:p>
        </p:txBody>
      </p:sp>
      <p:sp>
        <p:nvSpPr>
          <p:cNvPr id="182" name="Google Shape;182;p36"/>
          <p:cNvSpPr txBox="1">
            <a:spLocks noGrp="1"/>
          </p:cNvSpPr>
          <p:nvPr>
            <p:ph type="body" idx="1"/>
          </p:nvPr>
        </p:nvSpPr>
        <p:spPr>
          <a:xfrm>
            <a:off x="311700" y="1369725"/>
            <a:ext cx="8520600" cy="34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fi" sz="1200" b="1">
                <a:solidFill>
                  <a:schemeClr val="dk1"/>
                </a:solidFill>
              </a:rPr>
              <a:t>Rakennustietosäätiön / Rakennustieto Oy:n rakennus- ja sisustussuunnittelua ohjeistavat RT/SIT -kortit,</a:t>
            </a:r>
            <a:r>
              <a:rPr lang="fi" sz="1200">
                <a:solidFill>
                  <a:schemeClr val="dk1"/>
                </a:solidFill>
              </a:rPr>
              <a:t> joissa on uutena asiana mukana opiskeluergonomia ja fyysisen aktiivisuuden edistäminen (koskevat erityisesti perusastetta ja soveltavasti 2. astetta, </a:t>
            </a:r>
            <a:r>
              <a:rPr lang="fi" sz="1200">
                <a:solidFill>
                  <a:srgbClr val="FF0000"/>
                </a:solidFill>
              </a:rPr>
              <a:t>ei kuitenkaan vielä korkea-astetta</a:t>
            </a:r>
            <a:r>
              <a:rPr lang="fi" sz="1200">
                <a:solidFill>
                  <a:schemeClr val="dk1"/>
                </a:solidFill>
              </a:rPr>
              <a:t>) (yhteyshenkilö Rakennustieto Oy:n yhteiskuntasuhteiden johtaja Jaana Matilainen, </a:t>
            </a:r>
            <a:r>
              <a:rPr lang="fi" sz="12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jaana.matilainen@rakennustieto.fi</a:t>
            </a:r>
            <a:r>
              <a:rPr lang="fi" sz="1200">
                <a:solidFill>
                  <a:schemeClr val="dk1"/>
                </a:solidFill>
              </a:rPr>
              <a:t>)  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fi" sz="1200" b="1">
                <a:solidFill>
                  <a:schemeClr val="dk1"/>
                </a:solidFill>
              </a:rPr>
              <a:t>Metropolia Ammattikorkeakoulun Myllypuron uuden kampuksen sisustussuunnitteluun</a:t>
            </a:r>
            <a:r>
              <a:rPr lang="fi" sz="1200">
                <a:solidFill>
                  <a:schemeClr val="dk1"/>
                </a:solidFill>
              </a:rPr>
              <a:t> fyysisen aktiivisuuden edistämisen periaatteiden sisällyttämistä (yhteyshenkilö kiinteistö- ja rakennusalan lehtori Simo Hoikkala, </a:t>
            </a:r>
            <a:r>
              <a:rPr lang="fi" sz="12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simo.hoikkala@metropolia.fi</a:t>
            </a:r>
            <a:r>
              <a:rPr lang="fi" sz="1200">
                <a:solidFill>
                  <a:schemeClr val="dk1"/>
                </a:solidFill>
              </a:rPr>
              <a:t>)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fi" sz="1200" b="1">
                <a:solidFill>
                  <a:schemeClr val="dk1"/>
                </a:solidFill>
              </a:rPr>
              <a:t>Tampereen ammattikorkeakoulun (TAMK) toimintaympäristöanalyysit </a:t>
            </a:r>
            <a:r>
              <a:rPr lang="fi" sz="1200">
                <a:solidFill>
                  <a:schemeClr val="dk1"/>
                </a:solidFill>
              </a:rPr>
              <a:t>fyysisen aktiivisuuden edistämisestä korkeakoulujen muissakin kuin liikuntatiloissa (yhteyshenkilö TAMK:n kehittämispäällikkö Päivi Puutio, </a:t>
            </a:r>
            <a:r>
              <a:rPr lang="fi" sz="1200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paivi.puutio@tuni.fi</a:t>
            </a:r>
            <a:r>
              <a:rPr lang="fi" sz="1200">
                <a:solidFill>
                  <a:schemeClr val="dk1"/>
                </a:solidFill>
              </a:rPr>
              <a:t>) 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fi" sz="1200" b="1">
                <a:solidFill>
                  <a:schemeClr val="dk1"/>
                </a:solidFill>
              </a:rPr>
              <a:t>Savonia-ammattikorkeakoulun aktivoivat tarraratkaisut</a:t>
            </a:r>
            <a:r>
              <a:rPr lang="fi" sz="1200">
                <a:solidFill>
                  <a:schemeClr val="dk1"/>
                </a:solidFill>
              </a:rPr>
              <a:t> (yhteyshenkilö SYKETTÄ -liikuntapalveluiden korkeakoululiikunnan suunnittelija Paula Ruokonen, </a:t>
            </a:r>
            <a:r>
              <a:rPr lang="fi" sz="1200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paula.ruokonen@savonia.fi</a:t>
            </a:r>
            <a:r>
              <a:rPr lang="fi" sz="1200">
                <a:solidFill>
                  <a:schemeClr val="dk1"/>
                </a:solidFill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7"/>
          <p:cNvSpPr txBox="1">
            <a:spLocks noGrp="1"/>
          </p:cNvSpPr>
          <p:nvPr>
            <p:ph type="title"/>
          </p:nvPr>
        </p:nvSpPr>
        <p:spPr>
          <a:xfrm>
            <a:off x="311700" y="189550"/>
            <a:ext cx="7744500" cy="96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/>
              <a:t>Toimintaympäristön liikunnallistaminen: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/>
              <a:t> </a:t>
            </a:r>
            <a:r>
              <a:rPr lang="fi" sz="3000"/>
              <a:t>Aktivointitilat:</a:t>
            </a:r>
            <a:endParaRPr sz="3900"/>
          </a:p>
        </p:txBody>
      </p:sp>
      <p:sp>
        <p:nvSpPr>
          <p:cNvPr id="188" name="Google Shape;188;p37"/>
          <p:cNvSpPr txBox="1">
            <a:spLocks noGrp="1"/>
          </p:cNvSpPr>
          <p:nvPr>
            <p:ph type="body" idx="1"/>
          </p:nvPr>
        </p:nvSpPr>
        <p:spPr>
          <a:xfrm>
            <a:off x="311700" y="1369725"/>
            <a:ext cx="8520600" cy="34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fi" sz="1900" b="1">
                <a:solidFill>
                  <a:schemeClr val="dk1"/>
                </a:solidFill>
              </a:rPr>
              <a:t>LAB-ammattikorkeakoulun Lahden Fellmannin kampuksen aktivointitila </a:t>
            </a:r>
            <a:r>
              <a:rPr lang="fi" sz="1900">
                <a:solidFill>
                  <a:schemeClr val="dk1"/>
                </a:solidFill>
              </a:rPr>
              <a:t>(yhteyshenkilö MOVEO Lahden liikuntavastaava Markus Halonen, </a:t>
            </a:r>
            <a:r>
              <a:rPr lang="fi" sz="1900" u="sng">
                <a:solidFill>
                  <a:schemeClr val="hlink"/>
                </a:solidFill>
                <a:hlinkClick r:id="rId3"/>
              </a:rPr>
              <a:t>markus.halonen@lut.fi</a:t>
            </a:r>
            <a:r>
              <a:rPr lang="fi" sz="1900">
                <a:solidFill>
                  <a:schemeClr val="dk1"/>
                </a:solidFill>
              </a:rPr>
              <a:t>)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fi" sz="1900" b="1">
                <a:solidFill>
                  <a:schemeClr val="dk1"/>
                </a:solidFill>
              </a:rPr>
              <a:t>Hämeen ammattikorkeakoulu (HAMK) Hämeenlinnan kampuksen aktivointitila</a:t>
            </a:r>
            <a:r>
              <a:rPr lang="fi" sz="1900">
                <a:solidFill>
                  <a:schemeClr val="dk1"/>
                </a:solidFill>
              </a:rPr>
              <a:t>, jossa samassa yhteydessä myös korkeakoululiikunnan palvelu-/työpiste (yhteyshenkilö HAMK Movesin liikuntasuunnittelija Jari Virtanen, </a:t>
            </a:r>
            <a:r>
              <a:rPr lang="fi" sz="1900" u="sng">
                <a:solidFill>
                  <a:schemeClr val="hlink"/>
                </a:solidFill>
                <a:hlinkClick r:id="rId4"/>
              </a:rPr>
              <a:t>jari.virtanen@hamk.fi</a:t>
            </a:r>
            <a:r>
              <a:rPr lang="fi" sz="1900">
                <a:solidFill>
                  <a:schemeClr val="dk1"/>
                </a:solidFill>
              </a:rPr>
              <a:t>)</a:t>
            </a:r>
            <a:endParaRPr sz="19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8"/>
          <p:cNvSpPr txBox="1">
            <a:spLocks noGrp="1"/>
          </p:cNvSpPr>
          <p:nvPr>
            <p:ph type="title"/>
          </p:nvPr>
        </p:nvSpPr>
        <p:spPr>
          <a:xfrm>
            <a:off x="311700" y="189550"/>
            <a:ext cx="7744500" cy="96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/>
              <a:t>Toimintaympäristön liikunnallistaminen: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600"/>
              <a:t>Kampusalueen ulkokuntosali / lähiliikuntapaikka:</a:t>
            </a:r>
            <a:endParaRPr sz="3500"/>
          </a:p>
        </p:txBody>
      </p:sp>
      <p:sp>
        <p:nvSpPr>
          <p:cNvPr id="194" name="Google Shape;194;p38"/>
          <p:cNvSpPr txBox="1">
            <a:spLocks noGrp="1"/>
          </p:cNvSpPr>
          <p:nvPr>
            <p:ph type="body" idx="1"/>
          </p:nvPr>
        </p:nvSpPr>
        <p:spPr>
          <a:xfrm>
            <a:off x="311700" y="1369725"/>
            <a:ext cx="8520600" cy="34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fi" sz="1300" b="1">
                <a:solidFill>
                  <a:schemeClr val="dk1"/>
                </a:solidFill>
              </a:rPr>
              <a:t>Seinäjoen ammattikorkeakoulun (SeAmk) kampusalueen ulkokuntosali </a:t>
            </a:r>
            <a:r>
              <a:rPr lang="fi" sz="1300">
                <a:solidFill>
                  <a:schemeClr val="dk1"/>
                </a:solidFill>
              </a:rPr>
              <a:t>(yhteyshenkilö SeAMK:n kehityspäällikkö Mervi Lehtola, </a:t>
            </a:r>
            <a:r>
              <a:rPr lang="fi" sz="13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mervi.lehtola@seamk.fi</a:t>
            </a:r>
            <a:r>
              <a:rPr lang="fi" sz="1300">
                <a:solidFill>
                  <a:schemeClr val="dk1"/>
                </a:solidFill>
              </a:rPr>
              <a:t>)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fi" sz="1300" b="1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LUT-yliopiston Lappeerannan Skinnarilan kampuksen lähiliikuntapaikka </a:t>
            </a:r>
            <a:r>
              <a:rPr lang="fi" sz="13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(ministadion, padelkenttä ja ulkokuntosali)</a:t>
            </a:r>
            <a:r>
              <a:rPr lang="fi" sz="1300">
                <a:solidFill>
                  <a:schemeClr val="dk1"/>
                </a:solidFill>
              </a:rPr>
              <a:t> (yhteyshenkilö </a:t>
            </a:r>
            <a:r>
              <a:rPr lang="fi" sz="1300" b="1">
                <a:solidFill>
                  <a:schemeClr val="dk1"/>
                </a:solidFill>
              </a:rPr>
              <a:t>Pekko Pirhonen</a:t>
            </a:r>
            <a:r>
              <a:rPr lang="fi" sz="1300">
                <a:solidFill>
                  <a:schemeClr val="dk1"/>
                </a:solidFill>
              </a:rPr>
              <a:t> ja  esim. liikuntajohtaja Pasi Koistinen, </a:t>
            </a:r>
            <a:r>
              <a:rPr lang="fi" sz="1300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pasi.koistinen@lappeenranta.fi</a:t>
            </a:r>
            <a:r>
              <a:rPr lang="fi" sz="1300">
                <a:solidFill>
                  <a:schemeClr val="dk1"/>
                </a:solidFill>
              </a:rPr>
              <a:t>) 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fi" sz="1300" b="1">
                <a:solidFill>
                  <a:schemeClr val="dk1"/>
                </a:solidFill>
              </a:rPr>
              <a:t>Tampereen yliopiston keskustakampuksen ulkokuntosali</a:t>
            </a:r>
            <a:r>
              <a:rPr lang="fi" sz="1300">
                <a:solidFill>
                  <a:schemeClr val="dk1"/>
                </a:solidFill>
              </a:rPr>
              <a:t> (yhteyshenkilö Tampereen korkeakoululiikuta SportUnin liikuntapäällikkö Kirsi Mänty,  </a:t>
            </a:r>
            <a:r>
              <a:rPr lang="fi" sz="1300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kirsi.manty@tuni.fi</a:t>
            </a:r>
            <a:r>
              <a:rPr lang="fi" sz="1300">
                <a:solidFill>
                  <a:schemeClr val="dk1"/>
                </a:solidFill>
              </a:rPr>
              <a:t>)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fi" sz="1300" b="1">
                <a:solidFill>
                  <a:schemeClr val="dk1"/>
                </a:solidFill>
              </a:rPr>
              <a:t>Hämeen ammattikorkeakoulun ulkokuntosali </a:t>
            </a:r>
            <a:r>
              <a:rPr lang="fi" sz="1300">
                <a:solidFill>
                  <a:schemeClr val="dk1"/>
                </a:solidFill>
              </a:rPr>
              <a:t>(yhteyshenkilö HAMK Movesin liikuntasuunnittelija Jari Virtanen, </a:t>
            </a:r>
            <a:r>
              <a:rPr lang="fi" sz="1300" u="sng">
                <a:solidFill>
                  <a:schemeClr val="hlink"/>
                </a:solidFill>
                <a:hlinkClick r:id="rId7"/>
              </a:rPr>
              <a:t>jari.virtanen@hamk.fi</a:t>
            </a:r>
            <a:r>
              <a:rPr lang="fi" sz="1300">
                <a:solidFill>
                  <a:schemeClr val="dk1"/>
                </a:solidFill>
              </a:rPr>
              <a:t>)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fi" sz="1300" b="1" u="sng">
                <a:solidFill>
                  <a:srgbClr val="1155C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Itä-Suomen yliopiston ja Savonia-ammattikorkeakoulun / SYKETTÄ -liikuntapalveluiden Kuopion Savilahden kampuksen lähiliikuntapaikkahanke (</a:t>
            </a:r>
            <a:r>
              <a:rPr lang="fi" sz="1300" u="sng">
                <a:solidFill>
                  <a:srgbClr val="1155C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valmisteilla)</a:t>
            </a:r>
            <a:r>
              <a:rPr lang="fi" sz="1300">
                <a:solidFill>
                  <a:schemeClr val="dk1"/>
                </a:solidFill>
              </a:rPr>
              <a:t> (yhteyshenkilö SYKETTÄ -liikuntapalveluiden korkeakoululiikunnan suunnittelija Sirpa Risto, </a:t>
            </a:r>
            <a:r>
              <a:rPr lang="fi" sz="1300" u="sng">
                <a:solidFill>
                  <a:srgbClr val="1155C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sirpa.risto@isyy.fi</a:t>
            </a:r>
            <a:r>
              <a:rPr lang="fi" sz="1300">
                <a:solidFill>
                  <a:schemeClr val="dk1"/>
                </a:solidFill>
              </a:rPr>
              <a:t> )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9"/>
          <p:cNvSpPr txBox="1">
            <a:spLocks noGrp="1"/>
          </p:cNvSpPr>
          <p:nvPr>
            <p:ph type="title"/>
          </p:nvPr>
        </p:nvSpPr>
        <p:spPr>
          <a:xfrm>
            <a:off x="311700" y="189550"/>
            <a:ext cx="7744500" cy="96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/>
              <a:t>Toimintaympäristön liikunnallistaminen: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600"/>
              <a:t>Kv-referenssejä: Heidelbergin yliopisto</a:t>
            </a:r>
            <a:endParaRPr sz="3500"/>
          </a:p>
        </p:txBody>
      </p:sp>
      <p:sp>
        <p:nvSpPr>
          <p:cNvPr id="200" name="Google Shape;200;p39"/>
          <p:cNvSpPr txBox="1">
            <a:spLocks noGrp="1"/>
          </p:cNvSpPr>
          <p:nvPr>
            <p:ph type="body" idx="1"/>
          </p:nvPr>
        </p:nvSpPr>
        <p:spPr>
          <a:xfrm>
            <a:off x="311700" y="1369725"/>
            <a:ext cx="8520600" cy="34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fi" sz="2000" b="1"/>
              <a:t>Heidelbergin yliopiston “Liikkuva korkeakoulu -hanke”</a:t>
            </a:r>
            <a:r>
              <a:rPr lang="fi" sz="2000">
                <a:solidFill>
                  <a:schemeClr val="dk1"/>
                </a:solidFill>
              </a:rPr>
              <a:t>, tsekkaa heidän </a:t>
            </a:r>
            <a:r>
              <a:rPr lang="fi" sz="20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r>
              <a:rPr lang="fi" sz="2000">
                <a:solidFill>
                  <a:schemeClr val="dk1"/>
                </a:solidFill>
              </a:rPr>
              <a:t> (yhteyshenkilö Heidelbergin yliopiston Chiara Dold, </a:t>
            </a:r>
            <a:r>
              <a:rPr lang="fi" sz="20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dold@ph-heidelberg.de</a:t>
            </a:r>
            <a:r>
              <a:rPr lang="fi" sz="2000">
                <a:solidFill>
                  <a:schemeClr val="dk1"/>
                </a:solidFill>
              </a:rPr>
              <a:t>) 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0"/>
          <p:cNvSpPr txBox="1">
            <a:spLocks noGrp="1"/>
          </p:cNvSpPr>
          <p:nvPr>
            <p:ph type="title"/>
          </p:nvPr>
        </p:nvSpPr>
        <p:spPr>
          <a:xfrm>
            <a:off x="311700" y="189550"/>
            <a:ext cx="7744500" cy="96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/>
              <a:t>Siirrytään uuteen teemaan: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Toimintaympäristön liikunnallistaminen</a:t>
            </a:r>
            <a:endParaRPr/>
          </a:p>
        </p:txBody>
      </p:sp>
      <p:sp>
        <p:nvSpPr>
          <p:cNvPr id="206" name="Google Shape;206;p40"/>
          <p:cNvSpPr txBox="1">
            <a:spLocks noGrp="1"/>
          </p:cNvSpPr>
          <p:nvPr>
            <p:ph type="body" idx="1"/>
          </p:nvPr>
        </p:nvSpPr>
        <p:spPr>
          <a:xfrm>
            <a:off x="311700" y="1369725"/>
            <a:ext cx="8520600" cy="34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fi"/>
              <a:t>Nouseeko mieleenne tai oletteko olleet mukana vastaavissa hankkeissa, joita ei vielä mainittu?</a:t>
            </a:r>
            <a:endParaRPr/>
          </a:p>
          <a:p>
            <a:pPr marL="914400" lvl="1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fi"/>
              <a:t>Jatkokysymys: Onko näistä toimista kokemuksia, joita olisi hyvä jakaa eteenpäin? Esim. onko jotain, mitä tulisi tehdä toisin tai mikä ehdottomasti kannattaa ottaa toiminnassa huomioon?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065F7C"/>
      </a:dk2>
      <a:lt2>
        <a:srgbClr val="377E96"/>
      </a:lt2>
      <a:accent1>
        <a:srgbClr val="699EB0"/>
      </a:accent1>
      <a:accent2>
        <a:srgbClr val="9BBFCA"/>
      </a:accent2>
      <a:accent3>
        <a:srgbClr val="CDDFE4"/>
      </a:accent3>
      <a:accent4>
        <a:srgbClr val="C8BC15"/>
      </a:accent4>
      <a:accent5>
        <a:srgbClr val="F18DA6"/>
      </a:accent5>
      <a:accent6>
        <a:srgbClr val="0092C7"/>
      </a:accent6>
      <a:hlink>
        <a:srgbClr val="0092C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065F7C"/>
      </a:dk2>
      <a:lt2>
        <a:srgbClr val="377E96"/>
      </a:lt2>
      <a:accent1>
        <a:srgbClr val="699EB0"/>
      </a:accent1>
      <a:accent2>
        <a:srgbClr val="9BBFCA"/>
      </a:accent2>
      <a:accent3>
        <a:srgbClr val="CDDFE4"/>
      </a:accent3>
      <a:accent4>
        <a:srgbClr val="C8BC15"/>
      </a:accent4>
      <a:accent5>
        <a:srgbClr val="F18DA6"/>
      </a:accent5>
      <a:accent6>
        <a:srgbClr val="0092C7"/>
      </a:accent6>
      <a:hlink>
        <a:srgbClr val="0092C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667</Words>
  <Application>Microsoft Macintosh PowerPoint</Application>
  <PresentationFormat>Näytössä katseltava esitys (16:9)</PresentationFormat>
  <Paragraphs>70</Paragraphs>
  <Slides>11</Slides>
  <Notes>11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Lato</vt:lpstr>
      <vt:lpstr>Simple Light</vt:lpstr>
      <vt:lpstr>Simple Light</vt:lpstr>
      <vt:lpstr>Liikkuva korkeakoulu -verkosto </vt:lpstr>
      <vt:lpstr>PowerPoint-esitys</vt:lpstr>
      <vt:lpstr>Seuraavaksi: Toimintaympäristön liikunnallistaminen...</vt:lpstr>
      <vt:lpstr>Toimintaympäristön liikunnallistaminen</vt:lpstr>
      <vt:lpstr>Toimintaympäristön liikunnallistaminen:  Arkkitehtuuri &amp; sisustusarkkitehtuuri:</vt:lpstr>
      <vt:lpstr>Toimintaympäristön liikunnallistaminen:  Aktivointitilat:</vt:lpstr>
      <vt:lpstr>Toimintaympäristön liikunnallistaminen: Kampusalueen ulkokuntosali / lähiliikuntapaikka:</vt:lpstr>
      <vt:lpstr>Toimintaympäristön liikunnallistaminen: Kv-referenssejä: Heidelbergin yliopisto</vt:lpstr>
      <vt:lpstr>Siirrytään uuteen teemaan:  Toimintaympäristön liikunnallistaminen</vt:lpstr>
      <vt:lpstr>Seuraavia teemoja on ehdotettu tapaamisiin: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Liikkuva korkeakoulu -verkosto </dc:title>
  <cp:lastModifiedBy>Anniliina Ikonen</cp:lastModifiedBy>
  <cp:revision>1</cp:revision>
  <dcterms:modified xsi:type="dcterms:W3CDTF">2023-10-04T12:19:51Z</dcterms:modified>
</cp:coreProperties>
</file>